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672"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F35ED068-639D-4B51-A39C-5F8403676293}" type="datetimeFigureOut">
              <a:rPr lang="tr-TR" smtClean="0"/>
              <a:t>26.12.2016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0511BDE-C09A-4F87-801E-1B1DA64743DB}" type="slidenum">
              <a:rPr lang="tr-TR" smtClean="0"/>
              <a:t>‹#›</a:t>
            </a:fld>
            <a:endParaRPr lang="tr-TR"/>
          </a:p>
        </p:txBody>
      </p:sp>
    </p:spTree>
    <p:extLst>
      <p:ext uri="{BB962C8B-B14F-4D97-AF65-F5344CB8AC3E}">
        <p14:creationId xmlns:p14="http://schemas.microsoft.com/office/powerpoint/2010/main" val="3472734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F35ED068-639D-4B51-A39C-5F8403676293}" type="datetimeFigureOut">
              <a:rPr lang="tr-TR" smtClean="0"/>
              <a:t>26.12.2016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0511BDE-C09A-4F87-801E-1B1DA64743DB}" type="slidenum">
              <a:rPr lang="tr-TR" smtClean="0"/>
              <a:t>‹#›</a:t>
            </a:fld>
            <a:endParaRPr lang="tr-TR"/>
          </a:p>
        </p:txBody>
      </p:sp>
    </p:spTree>
    <p:extLst>
      <p:ext uri="{BB962C8B-B14F-4D97-AF65-F5344CB8AC3E}">
        <p14:creationId xmlns:p14="http://schemas.microsoft.com/office/powerpoint/2010/main" val="2574464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F35ED068-639D-4B51-A39C-5F8403676293}" type="datetimeFigureOut">
              <a:rPr lang="tr-TR" smtClean="0"/>
              <a:t>26.12.2016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0511BDE-C09A-4F87-801E-1B1DA64743DB}" type="slidenum">
              <a:rPr lang="tr-TR" smtClean="0"/>
              <a:t>‹#›</a:t>
            </a:fld>
            <a:endParaRPr lang="tr-TR"/>
          </a:p>
        </p:txBody>
      </p:sp>
    </p:spTree>
    <p:extLst>
      <p:ext uri="{BB962C8B-B14F-4D97-AF65-F5344CB8AC3E}">
        <p14:creationId xmlns:p14="http://schemas.microsoft.com/office/powerpoint/2010/main" val="2173465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F35ED068-639D-4B51-A39C-5F8403676293}" type="datetimeFigureOut">
              <a:rPr lang="tr-TR" smtClean="0"/>
              <a:t>26.12.2016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0511BDE-C09A-4F87-801E-1B1DA64743DB}" type="slidenum">
              <a:rPr lang="tr-TR" smtClean="0"/>
              <a:t>‹#›</a:t>
            </a:fld>
            <a:endParaRPr lang="tr-TR"/>
          </a:p>
        </p:txBody>
      </p:sp>
    </p:spTree>
    <p:extLst>
      <p:ext uri="{BB962C8B-B14F-4D97-AF65-F5344CB8AC3E}">
        <p14:creationId xmlns:p14="http://schemas.microsoft.com/office/powerpoint/2010/main" val="4011714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5ED068-639D-4B51-A39C-5F8403676293}" type="datetimeFigureOut">
              <a:rPr lang="tr-TR" smtClean="0"/>
              <a:t>26.12.2016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0511BDE-C09A-4F87-801E-1B1DA64743DB}" type="slidenum">
              <a:rPr lang="tr-TR" smtClean="0"/>
              <a:t>‹#›</a:t>
            </a:fld>
            <a:endParaRPr lang="tr-TR"/>
          </a:p>
        </p:txBody>
      </p:sp>
    </p:spTree>
    <p:extLst>
      <p:ext uri="{BB962C8B-B14F-4D97-AF65-F5344CB8AC3E}">
        <p14:creationId xmlns:p14="http://schemas.microsoft.com/office/powerpoint/2010/main" val="411843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F35ED068-639D-4B51-A39C-5F8403676293}" type="datetimeFigureOut">
              <a:rPr lang="tr-TR" smtClean="0"/>
              <a:t>26.12.2016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0511BDE-C09A-4F87-801E-1B1DA64743DB}" type="slidenum">
              <a:rPr lang="tr-TR" smtClean="0"/>
              <a:t>‹#›</a:t>
            </a:fld>
            <a:endParaRPr lang="tr-TR"/>
          </a:p>
        </p:txBody>
      </p:sp>
    </p:spTree>
    <p:extLst>
      <p:ext uri="{BB962C8B-B14F-4D97-AF65-F5344CB8AC3E}">
        <p14:creationId xmlns:p14="http://schemas.microsoft.com/office/powerpoint/2010/main" val="3708592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F35ED068-639D-4B51-A39C-5F8403676293}" type="datetimeFigureOut">
              <a:rPr lang="tr-TR" smtClean="0"/>
              <a:t>26.12.2016</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0511BDE-C09A-4F87-801E-1B1DA64743DB}" type="slidenum">
              <a:rPr lang="tr-TR" smtClean="0"/>
              <a:t>‹#›</a:t>
            </a:fld>
            <a:endParaRPr lang="tr-TR"/>
          </a:p>
        </p:txBody>
      </p:sp>
    </p:spTree>
    <p:extLst>
      <p:ext uri="{BB962C8B-B14F-4D97-AF65-F5344CB8AC3E}">
        <p14:creationId xmlns:p14="http://schemas.microsoft.com/office/powerpoint/2010/main" val="3132579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F35ED068-639D-4B51-A39C-5F8403676293}" type="datetimeFigureOut">
              <a:rPr lang="tr-TR" smtClean="0"/>
              <a:t>26.12.2016</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0511BDE-C09A-4F87-801E-1B1DA64743DB}" type="slidenum">
              <a:rPr lang="tr-TR" smtClean="0"/>
              <a:t>‹#›</a:t>
            </a:fld>
            <a:endParaRPr lang="tr-TR"/>
          </a:p>
        </p:txBody>
      </p:sp>
    </p:spTree>
    <p:extLst>
      <p:ext uri="{BB962C8B-B14F-4D97-AF65-F5344CB8AC3E}">
        <p14:creationId xmlns:p14="http://schemas.microsoft.com/office/powerpoint/2010/main" val="2375047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5ED068-639D-4B51-A39C-5F8403676293}" type="datetimeFigureOut">
              <a:rPr lang="tr-TR" smtClean="0"/>
              <a:t>26.12.2016</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0511BDE-C09A-4F87-801E-1B1DA64743DB}" type="slidenum">
              <a:rPr lang="tr-TR" smtClean="0"/>
              <a:t>‹#›</a:t>
            </a:fld>
            <a:endParaRPr lang="tr-TR"/>
          </a:p>
        </p:txBody>
      </p:sp>
    </p:spTree>
    <p:extLst>
      <p:ext uri="{BB962C8B-B14F-4D97-AF65-F5344CB8AC3E}">
        <p14:creationId xmlns:p14="http://schemas.microsoft.com/office/powerpoint/2010/main" val="2678798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5ED068-639D-4B51-A39C-5F8403676293}" type="datetimeFigureOut">
              <a:rPr lang="tr-TR" smtClean="0"/>
              <a:t>26.12.2016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0511BDE-C09A-4F87-801E-1B1DA64743DB}" type="slidenum">
              <a:rPr lang="tr-TR" smtClean="0"/>
              <a:t>‹#›</a:t>
            </a:fld>
            <a:endParaRPr lang="tr-TR"/>
          </a:p>
        </p:txBody>
      </p:sp>
    </p:spTree>
    <p:extLst>
      <p:ext uri="{BB962C8B-B14F-4D97-AF65-F5344CB8AC3E}">
        <p14:creationId xmlns:p14="http://schemas.microsoft.com/office/powerpoint/2010/main" val="2419603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5ED068-639D-4B51-A39C-5F8403676293}" type="datetimeFigureOut">
              <a:rPr lang="tr-TR" smtClean="0"/>
              <a:t>26.12.2016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0511BDE-C09A-4F87-801E-1B1DA64743DB}" type="slidenum">
              <a:rPr lang="tr-TR" smtClean="0"/>
              <a:t>‹#›</a:t>
            </a:fld>
            <a:endParaRPr lang="tr-TR"/>
          </a:p>
        </p:txBody>
      </p:sp>
    </p:spTree>
    <p:extLst>
      <p:ext uri="{BB962C8B-B14F-4D97-AF65-F5344CB8AC3E}">
        <p14:creationId xmlns:p14="http://schemas.microsoft.com/office/powerpoint/2010/main" val="3079330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5ED068-639D-4B51-A39C-5F8403676293}" type="datetimeFigureOut">
              <a:rPr lang="tr-TR" smtClean="0"/>
              <a:t>26.12.2016</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511BDE-C09A-4F87-801E-1B1DA64743DB}" type="slidenum">
              <a:rPr lang="tr-TR" smtClean="0"/>
              <a:t>‹#›</a:t>
            </a:fld>
            <a:endParaRPr lang="tr-TR"/>
          </a:p>
        </p:txBody>
      </p:sp>
    </p:spTree>
    <p:extLst>
      <p:ext uri="{BB962C8B-B14F-4D97-AF65-F5344CB8AC3E}">
        <p14:creationId xmlns:p14="http://schemas.microsoft.com/office/powerpoint/2010/main" val="24165354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Ağ Temelleri Dersi </a:t>
            </a:r>
            <a:endParaRPr lang="tr-TR" dirty="0"/>
          </a:p>
        </p:txBody>
      </p:sp>
      <p:sp>
        <p:nvSpPr>
          <p:cNvPr id="3" name="Subtitle 2"/>
          <p:cNvSpPr>
            <a:spLocks noGrp="1"/>
          </p:cNvSpPr>
          <p:nvPr>
            <p:ph type="subTitle" idx="1"/>
          </p:nvPr>
        </p:nvSpPr>
        <p:spPr/>
        <p:txBody>
          <a:bodyPr/>
          <a:lstStyle/>
          <a:p>
            <a:r>
              <a:rPr lang="tr-TR" dirty="0" smtClean="0"/>
              <a:t>2. Hafta Dersi</a:t>
            </a:r>
            <a:endParaRPr lang="tr-TR" dirty="0"/>
          </a:p>
        </p:txBody>
      </p:sp>
    </p:spTree>
    <p:extLst>
      <p:ext uri="{BB962C8B-B14F-4D97-AF65-F5344CB8AC3E}">
        <p14:creationId xmlns:p14="http://schemas.microsoft.com/office/powerpoint/2010/main" val="11888245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67840" y="365125"/>
            <a:ext cx="9585960" cy="1325563"/>
          </a:xfrm>
        </p:spPr>
        <p:txBody>
          <a:bodyPr/>
          <a:lstStyle/>
          <a:p>
            <a:r>
              <a:rPr lang="tr-TR" b="1" dirty="0"/>
              <a:t>2</a:t>
            </a:r>
            <a:r>
              <a:rPr lang="tr-TR" b="1" dirty="0" smtClean="0"/>
              <a:t>- Star Topolojisi</a:t>
            </a:r>
            <a:endParaRPr lang="tr-TR" b="1" dirty="0"/>
          </a:p>
        </p:txBody>
      </p:sp>
      <p:sp>
        <p:nvSpPr>
          <p:cNvPr id="3" name="Content Placeholder 2"/>
          <p:cNvSpPr>
            <a:spLocks noGrp="1"/>
          </p:cNvSpPr>
          <p:nvPr>
            <p:ph idx="1"/>
          </p:nvPr>
        </p:nvSpPr>
        <p:spPr>
          <a:xfrm>
            <a:off x="838200" y="1825625"/>
            <a:ext cx="5608320" cy="4003675"/>
          </a:xfrm>
        </p:spPr>
        <p:txBody>
          <a:bodyPr>
            <a:normAutofit/>
          </a:bodyPr>
          <a:lstStyle/>
          <a:p>
            <a:r>
              <a:rPr lang="tr-TR" dirty="0" smtClean="0"/>
              <a:t>Bir </a:t>
            </a:r>
            <a:r>
              <a:rPr lang="tr-TR" dirty="0"/>
              <a:t>istasyondan diğerine gönderilen bilgi önce bu merkez birime gelir, buradan </a:t>
            </a:r>
            <a:r>
              <a:rPr lang="tr-TR" dirty="0" smtClean="0"/>
              <a:t>hedefe yönlendirilir</a:t>
            </a:r>
            <a:r>
              <a:rPr lang="tr-TR" dirty="0"/>
              <a:t>. </a:t>
            </a:r>
            <a:endParaRPr lang="tr-TR" dirty="0" smtClean="0"/>
          </a:p>
          <a:p>
            <a:r>
              <a:rPr lang="tr-TR" dirty="0" smtClean="0"/>
              <a:t>Ağ </a:t>
            </a:r>
            <a:r>
              <a:rPr lang="tr-TR" dirty="0"/>
              <a:t>trafiğini düzenleme yeteneğine sahip bu merkezi birim, </a:t>
            </a:r>
            <a:r>
              <a:rPr lang="tr-TR" dirty="0" err="1"/>
              <a:t>hub</a:t>
            </a:r>
            <a:r>
              <a:rPr lang="tr-TR" dirty="0"/>
              <a:t> ve </a:t>
            </a:r>
            <a:r>
              <a:rPr lang="tr-TR" dirty="0" smtClean="0"/>
              <a:t>anahtar (</a:t>
            </a:r>
            <a:r>
              <a:rPr lang="tr-TR" dirty="0" err="1" smtClean="0"/>
              <a:t>switch</a:t>
            </a:r>
            <a:r>
              <a:rPr lang="tr-TR" dirty="0"/>
              <a:t>) olarak adlandırılır</a:t>
            </a:r>
            <a:r>
              <a:rPr lang="tr-TR" dirty="0" smtClean="0"/>
              <a:t>.</a:t>
            </a:r>
          </a:p>
          <a:p>
            <a:pPr marL="0" indent="0">
              <a:buNone/>
            </a:pPr>
            <a:endParaRPr lang="tr-TR" dirty="0"/>
          </a:p>
        </p:txBody>
      </p:sp>
      <p:pic>
        <p:nvPicPr>
          <p:cNvPr id="6146" name="Picture 2" descr="C:\Users\tmyo312\Desktop\ağ temelleri\star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69380" y="1889442"/>
            <a:ext cx="5055024" cy="37912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53024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67840" y="365125"/>
            <a:ext cx="9585960" cy="1325563"/>
          </a:xfrm>
        </p:spPr>
        <p:txBody>
          <a:bodyPr/>
          <a:lstStyle/>
          <a:p>
            <a:r>
              <a:rPr lang="tr-TR" b="1" dirty="0"/>
              <a:t>2</a:t>
            </a:r>
            <a:r>
              <a:rPr lang="tr-TR" b="1" dirty="0" smtClean="0"/>
              <a:t>- Star Topolojisi</a:t>
            </a:r>
            <a:endParaRPr lang="tr-TR" b="1" dirty="0"/>
          </a:p>
        </p:txBody>
      </p:sp>
      <p:sp>
        <p:nvSpPr>
          <p:cNvPr id="3" name="Content Placeholder 2"/>
          <p:cNvSpPr>
            <a:spLocks noGrp="1"/>
          </p:cNvSpPr>
          <p:nvPr>
            <p:ph idx="1"/>
          </p:nvPr>
        </p:nvSpPr>
        <p:spPr>
          <a:xfrm>
            <a:off x="838200" y="1825625"/>
            <a:ext cx="5516880" cy="4003675"/>
          </a:xfrm>
        </p:spPr>
        <p:txBody>
          <a:bodyPr>
            <a:normAutofit fontScale="92500" lnSpcReduction="20000"/>
          </a:bodyPr>
          <a:lstStyle/>
          <a:p>
            <a:r>
              <a:rPr lang="tr-TR" dirty="0"/>
              <a:t>Bu topolojiye dayalı bir sistem kurulurken korumasız çift bükümlü UTP (</a:t>
            </a:r>
            <a:r>
              <a:rPr lang="tr-TR" dirty="0" err="1" smtClean="0"/>
              <a:t>Unshielded</a:t>
            </a:r>
            <a:r>
              <a:rPr lang="tr-TR" dirty="0" smtClean="0"/>
              <a:t> </a:t>
            </a:r>
            <a:r>
              <a:rPr lang="tr-TR" dirty="0" err="1" smtClean="0"/>
              <a:t>Twisted</a:t>
            </a:r>
            <a:r>
              <a:rPr lang="tr-TR" dirty="0" smtClean="0"/>
              <a:t> </a:t>
            </a:r>
            <a:r>
              <a:rPr lang="tr-TR" dirty="0" err="1"/>
              <a:t>Pair</a:t>
            </a:r>
            <a:r>
              <a:rPr lang="tr-TR" dirty="0"/>
              <a:t>- Korumasız çift bükümlü) veya korumalı çift bükümlü STP (</a:t>
            </a:r>
            <a:r>
              <a:rPr lang="tr-TR" dirty="0" err="1"/>
              <a:t>Shielded</a:t>
            </a:r>
            <a:r>
              <a:rPr lang="tr-TR" dirty="0"/>
              <a:t> </a:t>
            </a:r>
            <a:r>
              <a:rPr lang="tr-TR" dirty="0" err="1" smtClean="0"/>
              <a:t>Twisted</a:t>
            </a:r>
            <a:r>
              <a:rPr lang="tr-TR" dirty="0" smtClean="0"/>
              <a:t> </a:t>
            </a:r>
            <a:r>
              <a:rPr lang="tr-TR" dirty="0" err="1" smtClean="0"/>
              <a:t>Pair</a:t>
            </a:r>
            <a:r>
              <a:rPr lang="tr-TR" dirty="0" smtClean="0"/>
              <a:t> </a:t>
            </a:r>
            <a:r>
              <a:rPr lang="tr-TR" dirty="0"/>
              <a:t>- Korumalı çift bükümlü ) kablo kullanılır</a:t>
            </a:r>
            <a:r>
              <a:rPr lang="tr-TR" dirty="0" smtClean="0"/>
              <a:t>.</a:t>
            </a:r>
          </a:p>
          <a:p>
            <a:r>
              <a:rPr lang="tr-TR" dirty="0"/>
              <a:t>Merkezde bulunan </a:t>
            </a:r>
            <a:r>
              <a:rPr lang="tr-TR" dirty="0" err="1"/>
              <a:t>hub</a:t>
            </a:r>
            <a:r>
              <a:rPr lang="tr-TR" dirty="0"/>
              <a:t> veya anahtar üzerindeki ışıklara bakılarak arızalı olan </a:t>
            </a:r>
            <a:r>
              <a:rPr lang="tr-TR" dirty="0" smtClean="0"/>
              <a:t>istasyon bulunabilir</a:t>
            </a:r>
            <a:r>
              <a:rPr lang="tr-TR" dirty="0"/>
              <a:t>. Bir istasyonun arızalanması ağ trafiğini etkilemez.</a:t>
            </a:r>
          </a:p>
        </p:txBody>
      </p:sp>
      <p:pic>
        <p:nvPicPr>
          <p:cNvPr id="7170" name="Picture 2" descr="C:\Users\tmyo312\Desktop\ağ temelleri\UTP-vs-STP-Cable-imag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0788" y="1473518"/>
            <a:ext cx="5200651" cy="39942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30620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67840" y="365125"/>
            <a:ext cx="9585960" cy="1325563"/>
          </a:xfrm>
        </p:spPr>
        <p:txBody>
          <a:bodyPr/>
          <a:lstStyle/>
          <a:p>
            <a:r>
              <a:rPr lang="tr-TR" b="1" dirty="0"/>
              <a:t>2</a:t>
            </a:r>
            <a:r>
              <a:rPr lang="tr-TR" b="1" dirty="0" smtClean="0"/>
              <a:t>- Star Topolojisi</a:t>
            </a:r>
            <a:endParaRPr lang="tr-TR" b="1" dirty="0"/>
          </a:p>
        </p:txBody>
      </p:sp>
      <p:sp>
        <p:nvSpPr>
          <p:cNvPr id="5" name="Content Placeholder 2"/>
          <p:cNvSpPr txBox="1">
            <a:spLocks/>
          </p:cNvSpPr>
          <p:nvPr/>
        </p:nvSpPr>
        <p:spPr>
          <a:xfrm>
            <a:off x="971550" y="1726564"/>
            <a:ext cx="10702290" cy="40036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dirty="0"/>
              <a:t>Yıldız </a:t>
            </a:r>
            <a:r>
              <a:rPr lang="tr-TR" dirty="0" err="1"/>
              <a:t>toplolojisinin</a:t>
            </a:r>
            <a:r>
              <a:rPr lang="tr-TR" dirty="0"/>
              <a:t> özelliklerini şu şekilde özetleyebiliriz:</a:t>
            </a:r>
          </a:p>
          <a:p>
            <a:r>
              <a:rPr lang="tr-TR" dirty="0" smtClean="0"/>
              <a:t>Bir </a:t>
            </a:r>
            <a:r>
              <a:rPr lang="tr-TR" dirty="0"/>
              <a:t>istasyonun arızalanması ağı etkilemez.</a:t>
            </a:r>
          </a:p>
          <a:p>
            <a:r>
              <a:rPr lang="tr-TR" dirty="0" smtClean="0"/>
              <a:t>Ağa </a:t>
            </a:r>
            <a:r>
              <a:rPr lang="tr-TR" dirty="0"/>
              <a:t>yeni bir istasyon eklemek çok kolaydır.</a:t>
            </a:r>
          </a:p>
          <a:p>
            <a:r>
              <a:rPr lang="tr-TR" dirty="0"/>
              <a:t>A</a:t>
            </a:r>
            <a:r>
              <a:rPr lang="tr-TR" dirty="0" smtClean="0"/>
              <a:t>ğ </a:t>
            </a:r>
            <a:r>
              <a:rPr lang="tr-TR" dirty="0"/>
              <a:t>yönetimi çok kolaydır.</a:t>
            </a:r>
          </a:p>
          <a:p>
            <a:r>
              <a:rPr lang="tr-TR" dirty="0" smtClean="0"/>
              <a:t>Kurulan </a:t>
            </a:r>
            <a:r>
              <a:rPr lang="tr-TR" dirty="0"/>
              <a:t>ağ elemanlarına göre yüksek hızlar elde edilebilir.</a:t>
            </a:r>
          </a:p>
        </p:txBody>
      </p:sp>
    </p:spTree>
    <p:extLst>
      <p:ext uri="{BB962C8B-B14F-4D97-AF65-F5344CB8AC3E}">
        <p14:creationId xmlns:p14="http://schemas.microsoft.com/office/powerpoint/2010/main" val="18505976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67840" y="365125"/>
            <a:ext cx="9585960" cy="1325563"/>
          </a:xfrm>
        </p:spPr>
        <p:txBody>
          <a:bodyPr/>
          <a:lstStyle/>
          <a:p>
            <a:r>
              <a:rPr lang="tr-TR" b="1" dirty="0" smtClean="0"/>
              <a:t>3- </a:t>
            </a:r>
            <a:r>
              <a:rPr lang="tr-TR" b="1" dirty="0" err="1" smtClean="0"/>
              <a:t>Tree</a:t>
            </a:r>
            <a:r>
              <a:rPr lang="tr-TR" b="1" dirty="0" smtClean="0"/>
              <a:t> Topolojisi</a:t>
            </a:r>
            <a:endParaRPr lang="tr-TR" b="1" dirty="0"/>
          </a:p>
        </p:txBody>
      </p:sp>
      <p:sp>
        <p:nvSpPr>
          <p:cNvPr id="5" name="Content Placeholder 2"/>
          <p:cNvSpPr txBox="1">
            <a:spLocks/>
          </p:cNvSpPr>
          <p:nvPr/>
        </p:nvSpPr>
        <p:spPr>
          <a:xfrm>
            <a:off x="971550" y="1726564"/>
            <a:ext cx="10702290" cy="40036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tr-TR" dirty="0"/>
          </a:p>
        </p:txBody>
      </p:sp>
      <p:sp>
        <p:nvSpPr>
          <p:cNvPr id="3" name="Dikdörtgen 2"/>
          <p:cNvSpPr/>
          <p:nvPr/>
        </p:nvSpPr>
        <p:spPr>
          <a:xfrm>
            <a:off x="971550" y="1783348"/>
            <a:ext cx="9864090" cy="1569660"/>
          </a:xfrm>
          <a:prstGeom prst="rect">
            <a:avLst/>
          </a:prstGeom>
        </p:spPr>
        <p:txBody>
          <a:bodyPr wrap="square">
            <a:spAutoFit/>
          </a:bodyPr>
          <a:lstStyle/>
          <a:p>
            <a:r>
              <a:rPr lang="tr-TR" sz="2400" dirty="0"/>
              <a:t>Ağaç topolojisinin diğer adı hiyerarşik topolojidir. Ağacın merkezinde </a:t>
            </a:r>
            <a:r>
              <a:rPr lang="tr-TR" sz="2400" dirty="0" smtClean="0"/>
              <a:t>sorumluluğu en </a:t>
            </a:r>
            <a:r>
              <a:rPr lang="tr-TR" sz="2400" dirty="0"/>
              <a:t>fazla olan bilgisayar bulunur. Dallanma başladıkça sorumluluğu daha az </a:t>
            </a:r>
            <a:r>
              <a:rPr lang="tr-TR" sz="2400" dirty="0" smtClean="0"/>
              <a:t>olan bilgisayarlara </a:t>
            </a:r>
            <a:r>
              <a:rPr lang="tr-TR" sz="2400" dirty="0"/>
              <a:t>ulaşılır. Bu topoloji çok büyük ağların ana omurgalarını </a:t>
            </a:r>
            <a:r>
              <a:rPr lang="tr-TR" sz="2400" dirty="0" smtClean="0"/>
              <a:t>oluşturmakta kullanılır</a:t>
            </a:r>
            <a:r>
              <a:rPr lang="tr-TR" sz="2400" dirty="0"/>
              <a:t>.</a:t>
            </a:r>
          </a:p>
        </p:txBody>
      </p:sp>
      <p:pic>
        <p:nvPicPr>
          <p:cNvPr id="8194" name="Picture 2" descr="C:\Users\tmyo312\Desktop\ağ temelleri\agac-topolojisi-tre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07970" y="3473133"/>
            <a:ext cx="5905500" cy="2381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81823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67840" y="365125"/>
            <a:ext cx="9585960" cy="1325563"/>
          </a:xfrm>
        </p:spPr>
        <p:txBody>
          <a:bodyPr/>
          <a:lstStyle/>
          <a:p>
            <a:r>
              <a:rPr lang="tr-TR" b="1" dirty="0"/>
              <a:t>4</a:t>
            </a:r>
            <a:r>
              <a:rPr lang="tr-TR" b="1" dirty="0" smtClean="0"/>
              <a:t>- Ring Topoloji</a:t>
            </a:r>
            <a:endParaRPr lang="tr-TR" b="1" dirty="0"/>
          </a:p>
        </p:txBody>
      </p:sp>
      <p:sp>
        <p:nvSpPr>
          <p:cNvPr id="5" name="Content Placeholder 2"/>
          <p:cNvSpPr txBox="1">
            <a:spLocks/>
          </p:cNvSpPr>
          <p:nvPr/>
        </p:nvSpPr>
        <p:spPr>
          <a:xfrm>
            <a:off x="971550" y="1726564"/>
            <a:ext cx="10702290" cy="40036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tr-TR" dirty="0"/>
          </a:p>
        </p:txBody>
      </p:sp>
      <p:sp>
        <p:nvSpPr>
          <p:cNvPr id="3" name="Dikdörtgen 2"/>
          <p:cNvSpPr/>
          <p:nvPr/>
        </p:nvSpPr>
        <p:spPr>
          <a:xfrm>
            <a:off x="971550" y="1783348"/>
            <a:ext cx="9864090" cy="1569660"/>
          </a:xfrm>
          <a:prstGeom prst="rect">
            <a:avLst/>
          </a:prstGeom>
        </p:spPr>
        <p:txBody>
          <a:bodyPr wrap="square">
            <a:spAutoFit/>
          </a:bodyPr>
          <a:lstStyle/>
          <a:p>
            <a:r>
              <a:rPr lang="tr-TR" sz="2400" dirty="0"/>
              <a:t>Bu topolojide her istasyon bir halkanın elemanıdır ve halkada oluşan bilgi </a:t>
            </a:r>
            <a:r>
              <a:rPr lang="tr-TR" sz="2400" dirty="0" smtClean="0"/>
              <a:t>bütün istasyonlara </a:t>
            </a:r>
            <a:r>
              <a:rPr lang="tr-TR" sz="2400" dirty="0"/>
              <a:t>ulaşır. Her istasyon halkada oluşan bilgiyi ve hedef adresi alır. Hedef </a:t>
            </a:r>
            <a:r>
              <a:rPr lang="tr-TR" sz="2400" dirty="0" smtClean="0"/>
              <a:t>adres kendi </a:t>
            </a:r>
            <a:r>
              <a:rPr lang="tr-TR" sz="2400" dirty="0"/>
              <a:t>adresi ise kabul eder. Aksi halde gelen bilgi işlem dışı kalır.</a:t>
            </a:r>
          </a:p>
        </p:txBody>
      </p:sp>
      <p:pic>
        <p:nvPicPr>
          <p:cNvPr id="8194"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4347321" y="3353008"/>
            <a:ext cx="2826798" cy="2381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29117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67840" y="365125"/>
            <a:ext cx="9585960" cy="1325563"/>
          </a:xfrm>
        </p:spPr>
        <p:txBody>
          <a:bodyPr/>
          <a:lstStyle/>
          <a:p>
            <a:r>
              <a:rPr lang="tr-TR" b="1" dirty="0"/>
              <a:t>4</a:t>
            </a:r>
            <a:r>
              <a:rPr lang="tr-TR" b="1" dirty="0" smtClean="0"/>
              <a:t>- Ring Topoloji</a:t>
            </a:r>
            <a:endParaRPr lang="tr-TR" b="1" dirty="0"/>
          </a:p>
        </p:txBody>
      </p:sp>
      <p:sp>
        <p:nvSpPr>
          <p:cNvPr id="5" name="Content Placeholder 2"/>
          <p:cNvSpPr txBox="1">
            <a:spLocks/>
          </p:cNvSpPr>
          <p:nvPr/>
        </p:nvSpPr>
        <p:spPr>
          <a:xfrm>
            <a:off x="971550" y="1726564"/>
            <a:ext cx="10702290" cy="40036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tr-TR" dirty="0"/>
          </a:p>
        </p:txBody>
      </p:sp>
      <p:sp>
        <p:nvSpPr>
          <p:cNvPr id="3" name="Dikdörtgen 2"/>
          <p:cNvSpPr/>
          <p:nvPr/>
        </p:nvSpPr>
        <p:spPr>
          <a:xfrm>
            <a:off x="971550" y="1783348"/>
            <a:ext cx="5854253" cy="2308324"/>
          </a:xfrm>
          <a:prstGeom prst="rect">
            <a:avLst/>
          </a:prstGeom>
        </p:spPr>
        <p:txBody>
          <a:bodyPr wrap="square">
            <a:spAutoFit/>
          </a:bodyPr>
          <a:lstStyle/>
          <a:p>
            <a:r>
              <a:rPr lang="tr-TR" sz="2400" dirty="0"/>
              <a:t>Halkadaki bilgi akışı tek yönlüdür. Yani halkaya dahil olan bilgisayarlar gelen </a:t>
            </a:r>
            <a:r>
              <a:rPr lang="tr-TR" sz="2400" dirty="0" smtClean="0"/>
              <a:t>bilgiyi iletmekle </a:t>
            </a:r>
            <a:r>
              <a:rPr lang="tr-TR" sz="2400" dirty="0"/>
              <a:t>görevlidir. Ancak günümüzde pek çok halka ağı iki halka kullanmakta ve </a:t>
            </a:r>
            <a:r>
              <a:rPr lang="tr-TR" sz="2400" dirty="0" smtClean="0"/>
              <a:t>çift yönlü </a:t>
            </a:r>
            <a:r>
              <a:rPr lang="tr-TR" sz="2400" dirty="0"/>
              <a:t>bilgi akışı elde etmektedir. Herhangi </a:t>
            </a:r>
            <a:r>
              <a:rPr lang="tr-TR" sz="2400" dirty="0" smtClean="0"/>
              <a:t>bir sonlandırmaya </a:t>
            </a:r>
            <a:r>
              <a:rPr lang="tr-TR" sz="2400" dirty="0"/>
              <a:t>gerek duyulmaz.</a:t>
            </a:r>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825803" y="1726564"/>
            <a:ext cx="4314814" cy="36352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2310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67840" y="365125"/>
            <a:ext cx="9585960" cy="1325563"/>
          </a:xfrm>
        </p:spPr>
        <p:txBody>
          <a:bodyPr/>
          <a:lstStyle/>
          <a:p>
            <a:r>
              <a:rPr lang="tr-TR" b="1" dirty="0" smtClean="0"/>
              <a:t>Ağ (Network) Nedir?</a:t>
            </a:r>
            <a:endParaRPr lang="tr-TR" b="1" dirty="0"/>
          </a:p>
        </p:txBody>
      </p:sp>
      <p:sp>
        <p:nvSpPr>
          <p:cNvPr id="3" name="Content Placeholder 2"/>
          <p:cNvSpPr>
            <a:spLocks noGrp="1"/>
          </p:cNvSpPr>
          <p:nvPr>
            <p:ph idx="1"/>
          </p:nvPr>
        </p:nvSpPr>
        <p:spPr/>
        <p:txBody>
          <a:bodyPr/>
          <a:lstStyle/>
          <a:p>
            <a:r>
              <a:rPr lang="tr-TR" dirty="0" smtClean="0"/>
              <a:t>İki veya daha fazla cihazın veri alış-verişi yapmak için birbirine bağlanmasıyla oluşan yapıya Ağ (Network) denir.</a:t>
            </a:r>
          </a:p>
          <a:p>
            <a:r>
              <a:rPr lang="tr-TR" dirty="0" smtClean="0"/>
              <a:t>Birden </a:t>
            </a:r>
            <a:r>
              <a:rPr lang="tr-TR" dirty="0"/>
              <a:t>çok bilgisayarın birbirine bağlı olduğu donanım ve yazılımların </a:t>
            </a:r>
            <a:r>
              <a:rPr lang="tr-TR" dirty="0" smtClean="0"/>
              <a:t>da paylaşılmasına </a:t>
            </a:r>
            <a:r>
              <a:rPr lang="tr-TR" dirty="0"/>
              <a:t>izin veren bilgisayar ağları, veri haberleşmesini veri ağları </a:t>
            </a:r>
            <a:r>
              <a:rPr lang="tr-TR" dirty="0" smtClean="0"/>
              <a:t>üzerinden yapmaktadır</a:t>
            </a:r>
            <a:r>
              <a:rPr lang="tr-TR" dirty="0"/>
              <a:t>.</a:t>
            </a:r>
          </a:p>
        </p:txBody>
      </p:sp>
      <p:pic>
        <p:nvPicPr>
          <p:cNvPr id="1026" name="Picture 2" descr="C:\Users\tmyo312\Desktop\ağ temelleri\1412349679-6787-8291-27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78580" y="4016374"/>
            <a:ext cx="3957108" cy="23742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18624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67840" y="365125"/>
            <a:ext cx="9585960" cy="1325563"/>
          </a:xfrm>
        </p:spPr>
        <p:txBody>
          <a:bodyPr/>
          <a:lstStyle/>
          <a:p>
            <a:r>
              <a:rPr lang="tr-TR" b="1" dirty="0" smtClean="0"/>
              <a:t>İletişim/İletim Yöntemleri</a:t>
            </a:r>
            <a:endParaRPr lang="tr-TR" b="1" dirty="0"/>
          </a:p>
        </p:txBody>
      </p:sp>
      <p:sp>
        <p:nvSpPr>
          <p:cNvPr id="3" name="Content Placeholder 2"/>
          <p:cNvSpPr>
            <a:spLocks noGrp="1"/>
          </p:cNvSpPr>
          <p:nvPr>
            <p:ph idx="1"/>
          </p:nvPr>
        </p:nvSpPr>
        <p:spPr/>
        <p:txBody>
          <a:bodyPr>
            <a:normAutofit fontScale="92500"/>
          </a:bodyPr>
          <a:lstStyle/>
          <a:p>
            <a:r>
              <a:rPr lang="tr-TR" dirty="0"/>
              <a:t>Veri iletimi için pek çok ortam kullanılır. Bu ortamları, bakır tel, cam lifler, hava olarak sıralayabiliriz. Bakır teller kullandığımızda veri elektrik akımı kullanarak, cam lifler üzerinde ışık yardımı ile, hava da ise </a:t>
            </a:r>
            <a:r>
              <a:rPr lang="tr-TR" dirty="0" err="1"/>
              <a:t>radio</a:t>
            </a:r>
            <a:r>
              <a:rPr lang="tr-TR" dirty="0"/>
              <a:t> dalgaları, mikrodalga ya da kızılötesi ışınlar ile aktarılır. Doğal olarak, her ortamda o ortamın özelliklerine uygun bir kodlama yapılması gerekir </a:t>
            </a:r>
            <a:endParaRPr lang="tr-TR" dirty="0" smtClean="0"/>
          </a:p>
          <a:p>
            <a:endParaRPr lang="tr-TR" b="1" dirty="0"/>
          </a:p>
          <a:p>
            <a:pPr marL="0" indent="0">
              <a:buNone/>
            </a:pPr>
            <a:r>
              <a:rPr lang="tr-TR" b="1" dirty="0" smtClean="0"/>
              <a:t> 1- Paralel İletim</a:t>
            </a:r>
          </a:p>
          <a:p>
            <a:pPr marL="0" indent="0">
              <a:buNone/>
            </a:pPr>
            <a:r>
              <a:rPr lang="tr-TR" b="1" dirty="0" smtClean="0"/>
              <a:t> 2- Seri İletim</a:t>
            </a:r>
          </a:p>
          <a:p>
            <a:pPr marL="0" indent="0">
              <a:buNone/>
            </a:pPr>
            <a:r>
              <a:rPr lang="tr-TR" b="1" dirty="0"/>
              <a:t>	</a:t>
            </a:r>
            <a:r>
              <a:rPr lang="tr-TR" b="1" dirty="0" smtClean="0"/>
              <a:t>a) Senkron veri iletimi</a:t>
            </a:r>
          </a:p>
          <a:p>
            <a:pPr marL="0" indent="0">
              <a:buNone/>
            </a:pPr>
            <a:r>
              <a:rPr lang="tr-TR" b="1" dirty="0"/>
              <a:t>	</a:t>
            </a:r>
            <a:r>
              <a:rPr lang="tr-TR" b="1" dirty="0" smtClean="0"/>
              <a:t>b) Asenkron veri iletimi</a:t>
            </a:r>
            <a:r>
              <a:rPr lang="tr-TR" dirty="0"/>
              <a:t>	</a:t>
            </a:r>
          </a:p>
          <a:p>
            <a:endParaRPr lang="tr-TR" dirty="0"/>
          </a:p>
        </p:txBody>
      </p:sp>
    </p:spTree>
    <p:extLst>
      <p:ext uri="{BB962C8B-B14F-4D97-AF65-F5344CB8AC3E}">
        <p14:creationId xmlns:p14="http://schemas.microsoft.com/office/powerpoint/2010/main" val="35942351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67840" y="365125"/>
            <a:ext cx="9585960" cy="1325563"/>
          </a:xfrm>
        </p:spPr>
        <p:txBody>
          <a:bodyPr/>
          <a:lstStyle/>
          <a:p>
            <a:r>
              <a:rPr lang="tr-TR" b="1" dirty="0" smtClean="0"/>
              <a:t>İletişim/İletim Yöntemleri</a:t>
            </a:r>
            <a:endParaRPr lang="tr-TR" b="1" dirty="0"/>
          </a:p>
        </p:txBody>
      </p:sp>
      <p:sp>
        <p:nvSpPr>
          <p:cNvPr id="3" name="Content Placeholder 2"/>
          <p:cNvSpPr>
            <a:spLocks noGrp="1"/>
          </p:cNvSpPr>
          <p:nvPr>
            <p:ph idx="1"/>
          </p:nvPr>
        </p:nvSpPr>
        <p:spPr>
          <a:xfrm>
            <a:off x="838200" y="1825625"/>
            <a:ext cx="6718300" cy="4351338"/>
          </a:xfrm>
        </p:spPr>
        <p:txBody>
          <a:bodyPr>
            <a:normAutofit fontScale="92500" lnSpcReduction="10000"/>
          </a:bodyPr>
          <a:lstStyle/>
          <a:p>
            <a:r>
              <a:rPr lang="tr-TR" b="1" dirty="0"/>
              <a:t>Paralel İletim: </a:t>
            </a:r>
            <a:r>
              <a:rPr lang="tr-TR" dirty="0" err="1"/>
              <a:t>Digital</a:t>
            </a:r>
            <a:r>
              <a:rPr lang="tr-TR" dirty="0"/>
              <a:t> olarak kodlanmış bilginin tüm bitleri aynı anda transfer ediliyorsa buna “paralel veri iletimi “ denir. Paralel veri iletiminde iletilecek bilginin her biti için ayrı bir kablo bağlantısı sağlanır. </a:t>
            </a:r>
            <a:endParaRPr lang="tr-TR" dirty="0" smtClean="0"/>
          </a:p>
          <a:p>
            <a:pPr marL="0" indent="0">
              <a:buNone/>
            </a:pPr>
            <a:endParaRPr lang="tr-TR" dirty="0"/>
          </a:p>
          <a:p>
            <a:pPr marL="0" indent="0">
              <a:buNone/>
            </a:pPr>
            <a:r>
              <a:rPr lang="tr-TR" dirty="0" smtClean="0"/>
              <a:t>	Paralel </a:t>
            </a:r>
            <a:r>
              <a:rPr lang="tr-TR" dirty="0"/>
              <a:t>veri iletiminde, bir karakterin tüm bitleri aynı anda iletildiği için başla-bitir bitlerine ihtiyaç yoktur. Dolayısıyla doğruluğu daha yüksektir. Paralel veri iletimi, bilginin tüm bitlerinin aynı anda iletimi sebebiyle çok </a:t>
            </a:r>
            <a:r>
              <a:rPr lang="tr-TR" dirty="0" smtClean="0"/>
              <a:t>hızlıdır. </a:t>
            </a:r>
            <a:endParaRPr lang="tr-TR" dirty="0"/>
          </a:p>
          <a:p>
            <a:pPr marL="0" indent="0">
              <a:buNone/>
            </a:pPr>
            <a:r>
              <a:rPr lang="tr-TR" dirty="0" smtClean="0"/>
              <a:t>	</a:t>
            </a:r>
            <a:r>
              <a:rPr lang="tr-TR" dirty="0"/>
              <a:t>	</a:t>
            </a:r>
          </a:p>
          <a:p>
            <a:endParaRPr lang="tr-TR" dirty="0"/>
          </a:p>
        </p:txBody>
      </p:sp>
      <p:pic>
        <p:nvPicPr>
          <p:cNvPr id="4" name="Picture 2" descr="C:\Users\tmyo312\Desktop\ağ temelleri\parale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6499" y="2134552"/>
            <a:ext cx="4524375" cy="2886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68066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67840" y="365125"/>
            <a:ext cx="9585960" cy="1325563"/>
          </a:xfrm>
        </p:spPr>
        <p:txBody>
          <a:bodyPr/>
          <a:lstStyle/>
          <a:p>
            <a:r>
              <a:rPr lang="tr-TR" b="1" dirty="0" smtClean="0"/>
              <a:t>İletişim/İletim Yöntemleri</a:t>
            </a:r>
            <a:endParaRPr lang="tr-TR" b="1" dirty="0"/>
          </a:p>
        </p:txBody>
      </p:sp>
      <p:sp>
        <p:nvSpPr>
          <p:cNvPr id="3" name="Content Placeholder 2"/>
          <p:cNvSpPr>
            <a:spLocks noGrp="1"/>
          </p:cNvSpPr>
          <p:nvPr>
            <p:ph idx="1"/>
          </p:nvPr>
        </p:nvSpPr>
        <p:spPr>
          <a:xfrm>
            <a:off x="838200" y="1825625"/>
            <a:ext cx="6602730" cy="4351338"/>
          </a:xfrm>
        </p:spPr>
        <p:txBody>
          <a:bodyPr>
            <a:normAutofit lnSpcReduction="10000"/>
          </a:bodyPr>
          <a:lstStyle/>
          <a:p>
            <a:r>
              <a:rPr lang="tr-TR" b="1" dirty="0" smtClean="0"/>
              <a:t>Seri </a:t>
            </a:r>
            <a:r>
              <a:rPr lang="tr-TR" b="1" dirty="0"/>
              <a:t>İletim: </a:t>
            </a:r>
            <a:r>
              <a:rPr lang="tr-TR" dirty="0"/>
              <a:t>B</a:t>
            </a:r>
            <a:r>
              <a:rPr lang="tr-TR" dirty="0" smtClean="0"/>
              <a:t>ilginin </a:t>
            </a:r>
            <a:r>
              <a:rPr lang="tr-TR" dirty="0"/>
              <a:t>tek bir iletim yolu üzerinden n bit sıra ile aktarılmasıdır. </a:t>
            </a:r>
            <a:r>
              <a:rPr lang="tr-TR" dirty="0" smtClean="0"/>
              <a:t>Bilgisayar ağları </a:t>
            </a:r>
            <a:r>
              <a:rPr lang="tr-TR" dirty="0"/>
              <a:t>üzerindeki iletişim seri iletişimdir. </a:t>
            </a:r>
            <a:r>
              <a:rPr lang="tr-TR" dirty="0" smtClean="0"/>
              <a:t>	</a:t>
            </a:r>
            <a:r>
              <a:rPr lang="tr-TR" dirty="0"/>
              <a:t>	</a:t>
            </a:r>
            <a:endParaRPr lang="tr-TR" dirty="0" smtClean="0"/>
          </a:p>
          <a:p>
            <a:pPr marL="0" indent="0" algn="ctr">
              <a:buNone/>
            </a:pPr>
            <a:r>
              <a:rPr lang="tr-TR" b="1" dirty="0" smtClean="0"/>
              <a:t>Bilgisayar </a:t>
            </a:r>
            <a:r>
              <a:rPr lang="tr-TR" b="1" dirty="0"/>
              <a:t>ağlarında kullanılan iletişim seri iletişimdir. </a:t>
            </a:r>
            <a:endParaRPr lang="tr-TR" dirty="0"/>
          </a:p>
          <a:p>
            <a:r>
              <a:rPr lang="tr-TR" dirty="0"/>
              <a:t>Seri veri iletiminde, bir kerede bir karakterin sadece bir biti iletilir. Alıcı makine, doğru haberleşme için karakter uzunluğunu, başla-bitir (start-stop) bitlerini ve iletim hızını </a:t>
            </a:r>
            <a:r>
              <a:rPr lang="tr-TR" dirty="0" smtClean="0"/>
              <a:t>bilmek </a:t>
            </a:r>
            <a:r>
              <a:rPr lang="tr-TR" dirty="0"/>
              <a:t>zorundadır 	</a:t>
            </a:r>
          </a:p>
          <a:p>
            <a:endParaRPr lang="tr-TR" dirty="0"/>
          </a:p>
          <a:p>
            <a:endParaRPr lang="tr-TR" dirty="0"/>
          </a:p>
        </p:txBody>
      </p:sp>
      <p:pic>
        <p:nvPicPr>
          <p:cNvPr id="2051" name="Picture 3" descr="C:\Users\tmyo312\Desktop\ağ temelleri\ser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85038" y="2455863"/>
            <a:ext cx="4610100" cy="2905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76059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67840" y="365125"/>
            <a:ext cx="9585960" cy="1325563"/>
          </a:xfrm>
        </p:spPr>
        <p:txBody>
          <a:bodyPr/>
          <a:lstStyle/>
          <a:p>
            <a:r>
              <a:rPr lang="tr-TR" b="1" dirty="0" smtClean="0"/>
              <a:t>Ağ Topolojileri</a:t>
            </a:r>
            <a:endParaRPr lang="tr-TR" b="1" dirty="0"/>
          </a:p>
        </p:txBody>
      </p:sp>
      <p:sp>
        <p:nvSpPr>
          <p:cNvPr id="3" name="Content Placeholder 2"/>
          <p:cNvSpPr>
            <a:spLocks noGrp="1"/>
          </p:cNvSpPr>
          <p:nvPr>
            <p:ph idx="1"/>
          </p:nvPr>
        </p:nvSpPr>
        <p:spPr>
          <a:xfrm>
            <a:off x="838200" y="1825625"/>
            <a:ext cx="10500360" cy="4351338"/>
          </a:xfrm>
        </p:spPr>
        <p:txBody>
          <a:bodyPr>
            <a:normAutofit/>
          </a:bodyPr>
          <a:lstStyle/>
          <a:p>
            <a:r>
              <a:rPr lang="tr-TR" dirty="0"/>
              <a:t>Topoloji, yerleşim şekli demektir. Bilgisayar ve yazıcı gibi ağ </a:t>
            </a:r>
            <a:r>
              <a:rPr lang="tr-TR" dirty="0" smtClean="0"/>
              <a:t>elemanlarının fiziksel(gerçek</a:t>
            </a:r>
            <a:r>
              <a:rPr lang="tr-TR" dirty="0"/>
              <a:t>) veya mantıksal (sanal) dizilimini gerçekleştirir.	</a:t>
            </a:r>
          </a:p>
          <a:p>
            <a:pPr marL="0" indent="0">
              <a:buNone/>
            </a:pPr>
            <a:endParaRPr lang="tr-TR" dirty="0" smtClean="0"/>
          </a:p>
          <a:p>
            <a:pPr marL="0" indent="0">
              <a:buNone/>
            </a:pPr>
            <a:r>
              <a:rPr lang="tr-TR" dirty="0" smtClean="0"/>
              <a:t>1- </a:t>
            </a:r>
            <a:r>
              <a:rPr lang="tr-TR" dirty="0" err="1" smtClean="0"/>
              <a:t>Bus</a:t>
            </a:r>
            <a:r>
              <a:rPr lang="tr-TR" dirty="0" smtClean="0"/>
              <a:t> topoloji</a:t>
            </a:r>
          </a:p>
          <a:p>
            <a:pPr marL="0" indent="0">
              <a:buNone/>
            </a:pPr>
            <a:r>
              <a:rPr lang="tr-TR" dirty="0" smtClean="0"/>
              <a:t>2- Star topolojisi</a:t>
            </a:r>
          </a:p>
          <a:p>
            <a:pPr marL="0" indent="0">
              <a:buNone/>
            </a:pPr>
            <a:r>
              <a:rPr lang="tr-TR" dirty="0" smtClean="0"/>
              <a:t>3- </a:t>
            </a:r>
            <a:r>
              <a:rPr lang="tr-TR" dirty="0" err="1" smtClean="0"/>
              <a:t>Tree</a:t>
            </a:r>
            <a:r>
              <a:rPr lang="tr-TR" dirty="0" smtClean="0"/>
              <a:t> topolojisi</a:t>
            </a:r>
          </a:p>
          <a:p>
            <a:pPr marL="0" indent="0">
              <a:buNone/>
            </a:pPr>
            <a:r>
              <a:rPr lang="tr-TR" dirty="0" smtClean="0"/>
              <a:t>4- Ring topolojisi</a:t>
            </a:r>
          </a:p>
          <a:p>
            <a:pPr marL="0" indent="0">
              <a:buNone/>
            </a:pPr>
            <a:r>
              <a:rPr lang="tr-TR" dirty="0" smtClean="0"/>
              <a:t>5- </a:t>
            </a:r>
            <a:r>
              <a:rPr lang="tr-TR" dirty="0" err="1" smtClean="0"/>
              <a:t>Hybrid</a:t>
            </a:r>
            <a:r>
              <a:rPr lang="tr-TR" dirty="0" smtClean="0"/>
              <a:t> topoloji</a:t>
            </a:r>
          </a:p>
          <a:p>
            <a:pPr marL="0" indent="0">
              <a:buNone/>
            </a:pPr>
            <a:endParaRPr lang="tr-TR" dirty="0"/>
          </a:p>
          <a:p>
            <a:endParaRPr lang="tr-TR" dirty="0"/>
          </a:p>
        </p:txBody>
      </p:sp>
    </p:spTree>
    <p:extLst>
      <p:ext uri="{BB962C8B-B14F-4D97-AF65-F5344CB8AC3E}">
        <p14:creationId xmlns:p14="http://schemas.microsoft.com/office/powerpoint/2010/main" val="12723366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67840" y="365125"/>
            <a:ext cx="9585960" cy="1325563"/>
          </a:xfrm>
        </p:spPr>
        <p:txBody>
          <a:bodyPr/>
          <a:lstStyle/>
          <a:p>
            <a:r>
              <a:rPr lang="tr-TR" b="1" dirty="0" smtClean="0"/>
              <a:t>1- </a:t>
            </a:r>
            <a:r>
              <a:rPr lang="tr-TR" b="1" dirty="0" err="1" smtClean="0"/>
              <a:t>Bus</a:t>
            </a:r>
            <a:r>
              <a:rPr lang="tr-TR" b="1" dirty="0" smtClean="0"/>
              <a:t> Topolojisi</a:t>
            </a:r>
            <a:endParaRPr lang="tr-TR" b="1" dirty="0"/>
          </a:p>
        </p:txBody>
      </p:sp>
      <p:sp>
        <p:nvSpPr>
          <p:cNvPr id="3" name="Content Placeholder 2"/>
          <p:cNvSpPr>
            <a:spLocks noGrp="1"/>
          </p:cNvSpPr>
          <p:nvPr>
            <p:ph idx="1"/>
          </p:nvPr>
        </p:nvSpPr>
        <p:spPr>
          <a:xfrm>
            <a:off x="838200" y="1825625"/>
            <a:ext cx="10500360" cy="2506345"/>
          </a:xfrm>
        </p:spPr>
        <p:txBody>
          <a:bodyPr>
            <a:normAutofit lnSpcReduction="10000"/>
          </a:bodyPr>
          <a:lstStyle/>
          <a:p>
            <a:r>
              <a:rPr lang="tr-TR" dirty="0" err="1"/>
              <a:t>Bus</a:t>
            </a:r>
            <a:r>
              <a:rPr lang="tr-TR" dirty="0"/>
              <a:t> topolojisinde tüm iş istasyonlarının üzerinde olduğu bir hat mevcuttur. </a:t>
            </a:r>
            <a:r>
              <a:rPr lang="tr-TR" dirty="0" smtClean="0"/>
              <a:t>Bütün istasyonlar </a:t>
            </a:r>
            <a:r>
              <a:rPr lang="tr-TR" dirty="0"/>
              <a:t>hattaki tüm mesajları inceler ve kendine ait mesajları alır. Hattaki bilgi akışı </a:t>
            </a:r>
            <a:r>
              <a:rPr lang="tr-TR" dirty="0" smtClean="0"/>
              <a:t>çift yönlüdür</a:t>
            </a:r>
            <a:r>
              <a:rPr lang="tr-TR" dirty="0"/>
              <a:t>. Kaynak istasyon bilgiyi hatta bırakır. Bilgi her iki yönde ilerleyerek hatta </a:t>
            </a:r>
            <a:r>
              <a:rPr lang="tr-TR" dirty="0" smtClean="0"/>
              <a:t>yayılır. Ancak </a:t>
            </a:r>
            <a:r>
              <a:rPr lang="tr-TR" dirty="0"/>
              <a:t>bu topolojide aynı anda iki istasyonun bilgi göndermesi durumunda bilgi </a:t>
            </a:r>
            <a:r>
              <a:rPr lang="tr-TR" dirty="0" smtClean="0"/>
              <a:t>trafiği karışır</a:t>
            </a:r>
            <a:r>
              <a:rPr lang="tr-TR" dirty="0"/>
              <a:t>. Bunu önlemek için hattın paylaşımını düzenleyen protokoller kullanılmalıdır.</a:t>
            </a:r>
          </a:p>
          <a:p>
            <a:endParaRPr lang="tr-TR" dirty="0"/>
          </a:p>
        </p:txBody>
      </p:sp>
      <p:pic>
        <p:nvPicPr>
          <p:cNvPr id="3074" name="Picture 2" descr="C:\Users\tmyo312\Desktop\ağ temelleri\bus-topolojisi.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4763" y="4454843"/>
            <a:ext cx="6135687" cy="1857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33554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67840" y="365125"/>
            <a:ext cx="9585960" cy="1325563"/>
          </a:xfrm>
        </p:spPr>
        <p:txBody>
          <a:bodyPr/>
          <a:lstStyle/>
          <a:p>
            <a:r>
              <a:rPr lang="tr-TR" b="1" dirty="0" smtClean="0"/>
              <a:t>1- </a:t>
            </a:r>
            <a:r>
              <a:rPr lang="tr-TR" b="1" dirty="0" err="1" smtClean="0"/>
              <a:t>Bus</a:t>
            </a:r>
            <a:r>
              <a:rPr lang="tr-TR" b="1" dirty="0" smtClean="0"/>
              <a:t> Topolojisi</a:t>
            </a:r>
            <a:endParaRPr lang="tr-TR" b="1" dirty="0"/>
          </a:p>
        </p:txBody>
      </p:sp>
      <p:sp>
        <p:nvSpPr>
          <p:cNvPr id="3" name="Content Placeholder 2"/>
          <p:cNvSpPr>
            <a:spLocks noGrp="1"/>
          </p:cNvSpPr>
          <p:nvPr>
            <p:ph idx="1"/>
          </p:nvPr>
        </p:nvSpPr>
        <p:spPr>
          <a:xfrm>
            <a:off x="838200" y="1825625"/>
            <a:ext cx="9071610" cy="4351338"/>
          </a:xfrm>
        </p:spPr>
        <p:txBody>
          <a:bodyPr>
            <a:normAutofit fontScale="77500" lnSpcReduction="20000"/>
          </a:bodyPr>
          <a:lstStyle/>
          <a:p>
            <a:r>
              <a:rPr lang="tr-TR" dirty="0" smtClean="0"/>
              <a:t>Ortak </a:t>
            </a:r>
            <a:r>
              <a:rPr lang="tr-TR" dirty="0"/>
              <a:t>yol topolojisi kullanılarak kurulan ağlarda </a:t>
            </a:r>
            <a:r>
              <a:rPr lang="tr-TR" dirty="0" err="1"/>
              <a:t>koaksiyel</a:t>
            </a:r>
            <a:r>
              <a:rPr lang="tr-TR" dirty="0"/>
              <a:t> kablo kullanılır, Her </a:t>
            </a:r>
            <a:r>
              <a:rPr lang="tr-TR" dirty="0" smtClean="0"/>
              <a:t>bir istasyona </a:t>
            </a:r>
            <a:r>
              <a:rPr lang="tr-TR" dirty="0"/>
              <a:t>T- </a:t>
            </a:r>
            <a:r>
              <a:rPr lang="tr-TR" dirty="0" err="1"/>
              <a:t>konnektör</a:t>
            </a:r>
            <a:r>
              <a:rPr lang="tr-TR" dirty="0"/>
              <a:t> takılır. İlk ve son istasyona ise sonlandırıcı (</a:t>
            </a:r>
            <a:r>
              <a:rPr lang="tr-TR" dirty="0" err="1"/>
              <a:t>Terminatör</a:t>
            </a:r>
            <a:r>
              <a:rPr lang="tr-TR" dirty="0"/>
              <a:t>) </a:t>
            </a:r>
            <a:r>
              <a:rPr lang="tr-TR" dirty="0" smtClean="0"/>
              <a:t>bağlanarak ağ </a:t>
            </a:r>
            <a:r>
              <a:rPr lang="tr-TR" dirty="0"/>
              <a:t>sonlandırılır</a:t>
            </a:r>
            <a:r>
              <a:rPr lang="tr-TR" dirty="0" smtClean="0"/>
              <a:t>.</a:t>
            </a:r>
          </a:p>
          <a:p>
            <a:pPr marL="0" indent="0">
              <a:buNone/>
            </a:pPr>
            <a:r>
              <a:rPr lang="tr-TR" b="1" dirty="0" smtClean="0"/>
              <a:t>              Avantajları</a:t>
            </a:r>
            <a:endParaRPr lang="tr-TR" b="1" dirty="0"/>
          </a:p>
          <a:p>
            <a:r>
              <a:rPr lang="tr-TR" dirty="0" smtClean="0"/>
              <a:t>Kablo </a:t>
            </a:r>
            <a:r>
              <a:rPr lang="tr-TR" dirty="0"/>
              <a:t>yapısı güvenilirdir.</a:t>
            </a:r>
          </a:p>
          <a:p>
            <a:r>
              <a:rPr lang="tr-TR" dirty="0" smtClean="0"/>
              <a:t>Yeni </a:t>
            </a:r>
            <a:r>
              <a:rPr lang="tr-TR" dirty="0"/>
              <a:t>bir istasyon eklemek kolaydır.</a:t>
            </a:r>
          </a:p>
          <a:p>
            <a:r>
              <a:rPr lang="tr-TR" dirty="0" smtClean="0"/>
              <a:t>Merkez </a:t>
            </a:r>
            <a:r>
              <a:rPr lang="tr-TR" dirty="0"/>
              <a:t>birime ihtiyaç duyulmaz.</a:t>
            </a:r>
          </a:p>
          <a:p>
            <a:pPr marL="0" indent="0">
              <a:buNone/>
            </a:pPr>
            <a:r>
              <a:rPr lang="tr-TR" b="1" dirty="0" smtClean="0"/>
              <a:t>             Dezavantajları</a:t>
            </a:r>
            <a:endParaRPr lang="tr-TR" b="1" dirty="0"/>
          </a:p>
          <a:p>
            <a:r>
              <a:rPr lang="tr-TR" dirty="0" smtClean="0"/>
              <a:t>Maksimum </a:t>
            </a:r>
            <a:r>
              <a:rPr lang="tr-TR" dirty="0"/>
              <a:t>30 istasyon bağlanabilir.</a:t>
            </a:r>
          </a:p>
          <a:p>
            <a:r>
              <a:rPr lang="tr-TR" dirty="0" smtClean="0"/>
              <a:t>Ağın </a:t>
            </a:r>
            <a:r>
              <a:rPr lang="tr-TR" dirty="0"/>
              <a:t>uzunluğu ince </a:t>
            </a:r>
            <a:r>
              <a:rPr lang="tr-TR" dirty="0" err="1"/>
              <a:t>koaksiyelde</a:t>
            </a:r>
            <a:r>
              <a:rPr lang="tr-TR" dirty="0"/>
              <a:t> 185, kalın </a:t>
            </a:r>
            <a:r>
              <a:rPr lang="tr-TR" dirty="0" err="1"/>
              <a:t>koaksiyelde</a:t>
            </a:r>
            <a:r>
              <a:rPr lang="tr-TR" dirty="0"/>
              <a:t> 500 </a:t>
            </a:r>
            <a:r>
              <a:rPr lang="tr-TR" dirty="0" smtClean="0"/>
              <a:t>metreden fazla </a:t>
            </a:r>
            <a:r>
              <a:rPr lang="tr-TR" dirty="0"/>
              <a:t>olmaz.</a:t>
            </a:r>
          </a:p>
          <a:p>
            <a:r>
              <a:rPr lang="tr-TR" dirty="0" smtClean="0"/>
              <a:t>Bir </a:t>
            </a:r>
            <a:r>
              <a:rPr lang="tr-TR" dirty="0"/>
              <a:t>istasyonun </a:t>
            </a:r>
            <a:r>
              <a:rPr lang="tr-TR" dirty="0" smtClean="0"/>
              <a:t>arızalanması bütün </a:t>
            </a:r>
            <a:r>
              <a:rPr lang="tr-TR" dirty="0"/>
              <a:t>ağı devre dışı bırakır.</a:t>
            </a:r>
          </a:p>
          <a:p>
            <a:r>
              <a:rPr lang="tr-TR" dirty="0" smtClean="0"/>
              <a:t>Arıza </a:t>
            </a:r>
            <a:r>
              <a:rPr lang="tr-TR" dirty="0"/>
              <a:t>tespiti zordur.</a:t>
            </a:r>
          </a:p>
          <a:p>
            <a:endParaRPr lang="tr-TR" dirty="0"/>
          </a:p>
        </p:txBody>
      </p:sp>
      <p:pic>
        <p:nvPicPr>
          <p:cNvPr id="4098" name="Picture 2" descr="C:\Users\tmyo312\Desktop\ağ temelleri\ag-elemanlari-ve-sistemleri_img_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57795" y="2800985"/>
            <a:ext cx="3802063"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42475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67840" y="365125"/>
            <a:ext cx="9585960" cy="1325563"/>
          </a:xfrm>
        </p:spPr>
        <p:txBody>
          <a:bodyPr/>
          <a:lstStyle/>
          <a:p>
            <a:r>
              <a:rPr lang="tr-TR" b="1" dirty="0"/>
              <a:t>2</a:t>
            </a:r>
            <a:r>
              <a:rPr lang="tr-TR" b="1" dirty="0" smtClean="0"/>
              <a:t>- Star Topolojisi</a:t>
            </a:r>
            <a:endParaRPr lang="tr-TR" b="1" dirty="0"/>
          </a:p>
        </p:txBody>
      </p:sp>
      <p:sp>
        <p:nvSpPr>
          <p:cNvPr id="3" name="Content Placeholder 2"/>
          <p:cNvSpPr>
            <a:spLocks noGrp="1"/>
          </p:cNvSpPr>
          <p:nvPr>
            <p:ph idx="1"/>
          </p:nvPr>
        </p:nvSpPr>
        <p:spPr>
          <a:xfrm>
            <a:off x="838200" y="1825625"/>
            <a:ext cx="10306050" cy="4351338"/>
          </a:xfrm>
        </p:spPr>
        <p:txBody>
          <a:bodyPr>
            <a:normAutofit/>
          </a:bodyPr>
          <a:lstStyle/>
          <a:p>
            <a:r>
              <a:rPr lang="tr-TR" dirty="0"/>
              <a:t>Bu topolojide ağdaki iletişimin gerçekleşmesi için merkezi birim bulunur ve </a:t>
            </a:r>
            <a:r>
              <a:rPr lang="tr-TR" dirty="0" smtClean="0"/>
              <a:t>bütün istasyonlar </a:t>
            </a:r>
            <a:r>
              <a:rPr lang="tr-TR" dirty="0"/>
              <a:t>bu merkezi birime bağlanır. </a:t>
            </a:r>
            <a:r>
              <a:rPr lang="tr-TR" dirty="0" err="1" smtClean="0"/>
              <a:t>Bus</a:t>
            </a:r>
            <a:r>
              <a:rPr lang="tr-TR" dirty="0" smtClean="0"/>
              <a:t> topolojisine </a:t>
            </a:r>
            <a:r>
              <a:rPr lang="tr-TR" dirty="0"/>
              <a:t>göre performansı </a:t>
            </a:r>
            <a:r>
              <a:rPr lang="tr-TR" dirty="0" smtClean="0"/>
              <a:t>daha yüksektir</a:t>
            </a:r>
            <a:r>
              <a:rPr lang="tr-TR" dirty="0"/>
              <a:t>, güvenilirdir fakat daha pahalı çözümler sunar</a:t>
            </a:r>
            <a:r>
              <a:rPr lang="tr-TR" dirty="0" smtClean="0"/>
              <a:t>.</a:t>
            </a:r>
            <a:endParaRPr lang="tr-TR" dirty="0"/>
          </a:p>
        </p:txBody>
      </p:sp>
      <p:pic>
        <p:nvPicPr>
          <p:cNvPr id="5122" name="Picture 2" descr="C:\Users\tmyo312\Desktop\ağ temelleri\star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1820" y="3526155"/>
            <a:ext cx="4658995" cy="28489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97325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TotalTime>
  <Words>655</Words>
  <Application>Microsoft Office PowerPoint</Application>
  <PresentationFormat>Özel</PresentationFormat>
  <Paragraphs>62</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Office Theme</vt:lpstr>
      <vt:lpstr>Ağ Temelleri Dersi </vt:lpstr>
      <vt:lpstr>Ağ (Network) Nedir?</vt:lpstr>
      <vt:lpstr>İletişim/İletim Yöntemleri</vt:lpstr>
      <vt:lpstr>İletişim/İletim Yöntemleri</vt:lpstr>
      <vt:lpstr>İletişim/İletim Yöntemleri</vt:lpstr>
      <vt:lpstr>Ağ Topolojileri</vt:lpstr>
      <vt:lpstr>1- Bus Topolojisi</vt:lpstr>
      <vt:lpstr>1- Bus Topolojisi</vt:lpstr>
      <vt:lpstr>2- Star Topolojisi</vt:lpstr>
      <vt:lpstr>2- Star Topolojisi</vt:lpstr>
      <vt:lpstr>2- Star Topolojisi</vt:lpstr>
      <vt:lpstr>2- Star Topolojisi</vt:lpstr>
      <vt:lpstr>3- Tree Topolojisi</vt:lpstr>
      <vt:lpstr>4- Ring Topoloji</vt:lpstr>
      <vt:lpstr>4- Ring Topoloji</vt:lpstr>
    </vt:vector>
  </TitlesOfParts>
  <Manager>www.aliosmangokcan.com</Manager>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Başlık</dc:title>
  <dc:creator>Uzem PC</dc:creator>
  <cp:lastModifiedBy>tmyo312</cp:lastModifiedBy>
  <cp:revision>15</cp:revision>
  <dcterms:created xsi:type="dcterms:W3CDTF">2016-09-07T14:12:43Z</dcterms:created>
  <dcterms:modified xsi:type="dcterms:W3CDTF">2016-12-26T15:15:40Z</dcterms:modified>
</cp:coreProperties>
</file>