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8" r:id="rId2"/>
    <p:sldId id="285" r:id="rId3"/>
    <p:sldId id="322" r:id="rId4"/>
    <p:sldId id="288" r:id="rId5"/>
    <p:sldId id="287" r:id="rId6"/>
    <p:sldId id="291" r:id="rId7"/>
    <p:sldId id="290" r:id="rId8"/>
    <p:sldId id="289" r:id="rId9"/>
    <p:sldId id="286" r:id="rId10"/>
    <p:sldId id="292" r:id="rId11"/>
    <p:sldId id="293" r:id="rId12"/>
    <p:sldId id="294" r:id="rId13"/>
    <p:sldId id="295" r:id="rId14"/>
    <p:sldId id="296" r:id="rId15"/>
    <p:sldId id="297" r:id="rId16"/>
    <p:sldId id="298" r:id="rId17"/>
    <p:sldId id="303" r:id="rId18"/>
    <p:sldId id="304" r:id="rId19"/>
    <p:sldId id="309" r:id="rId20"/>
    <p:sldId id="310" r:id="rId21"/>
    <p:sldId id="307" r:id="rId22"/>
    <p:sldId id="308" r:id="rId23"/>
    <p:sldId id="311" r:id="rId24"/>
    <p:sldId id="312" r:id="rId25"/>
    <p:sldId id="313" r:id="rId26"/>
    <p:sldId id="314" r:id="rId27"/>
    <p:sldId id="315" r:id="rId28"/>
    <p:sldId id="316" r:id="rId29"/>
    <p:sldId id="317" r:id="rId30"/>
    <p:sldId id="318" r:id="rId31"/>
    <p:sldId id="319" r:id="rId32"/>
    <p:sldId id="320" r:id="rId33"/>
    <p:sldId id="321" r:id="rId34"/>
    <p:sldId id="305" r:id="rId35"/>
    <p:sldId id="306" r:id="rId36"/>
    <p:sldId id="301"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9" r:id="rId52"/>
    <p:sldId id="337" r:id="rId53"/>
    <p:sldId id="338" r:id="rId54"/>
    <p:sldId id="343" r:id="rId55"/>
    <p:sldId id="340" r:id="rId56"/>
    <p:sldId id="341" r:id="rId57"/>
    <p:sldId id="342" r:id="rId58"/>
    <p:sldId id="344" r:id="rId59"/>
    <p:sldId id="345" r:id="rId6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3" autoAdjust="0"/>
    <p:restoredTop sz="94660" autoAdjust="0"/>
  </p:normalViewPr>
  <p:slideViewPr>
    <p:cSldViewPr snapToGrid="0">
      <p:cViewPr>
        <p:scale>
          <a:sx n="77" d="100"/>
          <a:sy n="77" d="100"/>
        </p:scale>
        <p:origin x="-312" y="534"/>
      </p:cViewPr>
      <p:guideLst>
        <p:guide orient="horz" pos="2160"/>
        <p:guide pos="2880"/>
      </p:guideLst>
    </p:cSldViewPr>
  </p:slideViewPr>
  <p:outlineViewPr>
    <p:cViewPr>
      <p:scale>
        <a:sx n="33" d="100"/>
        <a:sy n="33" d="100"/>
      </p:scale>
      <p:origin x="42" y="83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634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5D0E3AE-E091-4357-B62C-6B3263F72459}" type="slidenum">
              <a:rPr lang="en-GB"/>
              <a:pPr>
                <a:defRPr/>
              </a:pPr>
              <a:t>‹#›</a:t>
            </a:fld>
            <a:endParaRPr lang="en-GB"/>
          </a:p>
        </p:txBody>
      </p:sp>
    </p:spTree>
    <p:extLst>
      <p:ext uri="{BB962C8B-B14F-4D97-AF65-F5344CB8AC3E}">
        <p14:creationId xmlns:p14="http://schemas.microsoft.com/office/powerpoint/2010/main" val="1658593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836E1F-5EE3-4801-9943-1781FDA31C13}" type="slidenum">
              <a:rPr lang="en-GB" smtClean="0"/>
              <a:pPr eaLnBrk="1" hangingPunct="1"/>
              <a:t>1</a:t>
            </a:fld>
            <a:endParaRPr lang="en-GB"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516A4-6199-4FE4-989B-05CFB93DFB3E}" type="slidenum">
              <a:rPr lang="en-GB" smtClean="0"/>
              <a:pPr eaLnBrk="1" hangingPunct="1"/>
              <a:t>10</a:t>
            </a:fld>
            <a:endParaRPr lang="en-GB"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65F86D-14A9-4735-A044-EE8D2C34719F}" type="slidenum">
              <a:rPr lang="en-GB" smtClean="0"/>
              <a:pPr eaLnBrk="1" hangingPunct="1"/>
              <a:t>11</a:t>
            </a:fld>
            <a:endParaRPr lang="en-GB"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6ACE5D-4FC7-4D3C-A873-86C8AAE93D63}" type="slidenum">
              <a:rPr lang="en-GB" smtClean="0"/>
              <a:pPr eaLnBrk="1" hangingPunct="1"/>
              <a:t>12</a:t>
            </a:fld>
            <a:endParaRPr lang="en-GB"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416E42-B144-4023-B8A0-0738DEB90D8C}" type="slidenum">
              <a:rPr lang="en-GB" smtClean="0"/>
              <a:pPr eaLnBrk="1" hangingPunct="1"/>
              <a:t>13</a:t>
            </a:fld>
            <a:endParaRPr lang="en-GB"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2D9A44-8D11-49C3-8650-DD1527F1E68E}" type="slidenum">
              <a:rPr lang="en-GB" smtClean="0"/>
              <a:pPr eaLnBrk="1" hangingPunct="1"/>
              <a:t>14</a:t>
            </a:fld>
            <a:endParaRPr lang="en-GB"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22293A-3D0C-49B1-93E6-90D2BBABDBDB}" type="slidenum">
              <a:rPr lang="en-GB" smtClean="0"/>
              <a:pPr eaLnBrk="1" hangingPunct="1"/>
              <a:t>15</a:t>
            </a:fld>
            <a:endParaRPr lang="en-GB"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92304F-4031-4CC3-9131-D5B76572E454}" type="slidenum">
              <a:rPr lang="en-GB" smtClean="0"/>
              <a:pPr eaLnBrk="1" hangingPunct="1"/>
              <a:t>16</a:t>
            </a:fld>
            <a:endParaRPr lang="en-GB"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B215BA-2060-4C1F-B60F-8A57A8716B8E}" type="slidenum">
              <a:rPr lang="en-GB" smtClean="0"/>
              <a:pPr eaLnBrk="1" hangingPunct="1"/>
              <a:t>17</a:t>
            </a:fld>
            <a:endParaRPr lang="en-GB"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120A61-3CFA-4A9F-83FE-9022CBE3335E}" type="slidenum">
              <a:rPr lang="en-GB" smtClean="0"/>
              <a:pPr eaLnBrk="1" hangingPunct="1"/>
              <a:t>18</a:t>
            </a:fld>
            <a:endParaRPr lang="en-GB"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14DFB8-744D-45BA-9A24-81EEEF44EADB}" type="slidenum">
              <a:rPr lang="en-GB" smtClean="0"/>
              <a:pPr eaLnBrk="1" hangingPunct="1"/>
              <a:t>19</a:t>
            </a:fld>
            <a:endParaRPr lang="en-GB"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52427D-F26C-428E-952C-E6380701C5F7}" type="slidenum">
              <a:rPr lang="en-GB" smtClean="0"/>
              <a:pPr eaLnBrk="1" hangingPunct="1"/>
              <a:t>2</a:t>
            </a:fld>
            <a:endParaRPr lang="en-GB"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E2C95EB-10C3-4205-BC6D-27EDD84F68E5}" type="slidenum">
              <a:rPr lang="en-GB" smtClean="0"/>
              <a:pPr eaLnBrk="1" hangingPunct="1"/>
              <a:t>20</a:t>
            </a:fld>
            <a:endParaRPr lang="en-GB"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8AA701-DD8F-4943-B291-8BA418F68EAA}" type="slidenum">
              <a:rPr lang="en-GB" smtClean="0"/>
              <a:pPr eaLnBrk="1" hangingPunct="1"/>
              <a:t>21</a:t>
            </a:fld>
            <a:endParaRPr lang="en-GB"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6FB84E-689C-41A4-B75B-EC23EB59D9FB}" type="slidenum">
              <a:rPr lang="en-GB" smtClean="0"/>
              <a:pPr eaLnBrk="1" hangingPunct="1"/>
              <a:t>22</a:t>
            </a:fld>
            <a:endParaRPr lang="en-GB"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9E10D4-8564-40D5-8EA1-836C778A0B4F}" type="slidenum">
              <a:rPr lang="en-GB" smtClean="0"/>
              <a:pPr eaLnBrk="1" hangingPunct="1"/>
              <a:t>23</a:t>
            </a:fld>
            <a:endParaRPr lang="en-GB"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2850925-3BF1-4F3A-9061-41C1A241128E}" type="slidenum">
              <a:rPr lang="en-GB" smtClean="0"/>
              <a:pPr eaLnBrk="1" hangingPunct="1"/>
              <a:t>24</a:t>
            </a:fld>
            <a:endParaRPr lang="en-GB"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B610DE-4218-4BF3-8A1A-FCD0E7BD8863}" type="slidenum">
              <a:rPr lang="en-GB" smtClean="0"/>
              <a:pPr eaLnBrk="1" hangingPunct="1"/>
              <a:t>25</a:t>
            </a:fld>
            <a:endParaRPr lang="en-GB"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355CAA-22DB-415F-8B8C-DA45ABC597AA}" type="slidenum">
              <a:rPr lang="en-GB" smtClean="0"/>
              <a:pPr eaLnBrk="1" hangingPunct="1"/>
              <a:t>26</a:t>
            </a:fld>
            <a:endParaRPr lang="en-GB"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8256BB-AAE3-4145-A5FE-BB2C3FB66E0E}" type="slidenum">
              <a:rPr lang="en-GB" smtClean="0"/>
              <a:pPr eaLnBrk="1" hangingPunct="1"/>
              <a:t>27</a:t>
            </a:fld>
            <a:endParaRPr lang="en-GB"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5AF48F-8ED2-4CD8-B351-C46FEB840422}" type="slidenum">
              <a:rPr lang="en-GB" smtClean="0"/>
              <a:pPr eaLnBrk="1" hangingPunct="1"/>
              <a:t>28</a:t>
            </a:fld>
            <a:endParaRPr lang="en-GB"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AF8D1F-DB28-463D-A6CA-CAE846518244}" type="slidenum">
              <a:rPr lang="en-GB" smtClean="0"/>
              <a:pPr eaLnBrk="1" hangingPunct="1"/>
              <a:t>29</a:t>
            </a:fld>
            <a:endParaRPr lang="en-GB"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1B849F-FE39-4B7E-B956-187B46D1C3B3}" type="slidenum">
              <a:rPr lang="en-GB" smtClean="0"/>
              <a:pPr eaLnBrk="1" hangingPunct="1"/>
              <a:t>3</a:t>
            </a:fld>
            <a:endParaRPr lang="en-GB"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96CA0E-1010-4834-A6DD-0D11D0DE487A}" type="slidenum">
              <a:rPr lang="en-GB" smtClean="0"/>
              <a:pPr eaLnBrk="1" hangingPunct="1"/>
              <a:t>30</a:t>
            </a:fld>
            <a:endParaRPr lang="en-GB"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1076DC-2839-4559-8707-4225CED35752}" type="slidenum">
              <a:rPr lang="en-GB" smtClean="0"/>
              <a:pPr eaLnBrk="1" hangingPunct="1"/>
              <a:t>31</a:t>
            </a:fld>
            <a:endParaRPr lang="en-GB"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C3CCF7F-48A5-4E79-B489-57F71493656F}" type="slidenum">
              <a:rPr lang="en-GB" smtClean="0"/>
              <a:pPr eaLnBrk="1" hangingPunct="1"/>
              <a:t>32</a:t>
            </a:fld>
            <a:endParaRPr lang="en-GB"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CB6D6E8-C7C6-4729-ADE9-A342ED281C23}" type="slidenum">
              <a:rPr lang="en-GB" smtClean="0"/>
              <a:pPr eaLnBrk="1" hangingPunct="1"/>
              <a:t>33</a:t>
            </a:fld>
            <a:endParaRPr lang="en-GB"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563643-222F-4191-8ABB-6E2F855EC14C}" type="slidenum">
              <a:rPr lang="en-GB" smtClean="0"/>
              <a:pPr eaLnBrk="1" hangingPunct="1"/>
              <a:t>34</a:t>
            </a:fld>
            <a:endParaRPr lang="en-GB"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6582A4-1737-48BE-AC48-6E9109A10745}" type="slidenum">
              <a:rPr lang="en-GB" smtClean="0"/>
              <a:pPr eaLnBrk="1" hangingPunct="1"/>
              <a:t>35</a:t>
            </a:fld>
            <a:endParaRPr lang="en-GB"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0C9470-A701-4419-BC5F-1176B01F8C0B}" type="slidenum">
              <a:rPr lang="en-GB" smtClean="0"/>
              <a:pPr eaLnBrk="1" hangingPunct="1"/>
              <a:t>36</a:t>
            </a:fld>
            <a:endParaRPr lang="en-GB"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425129-E2AC-4305-BF88-2672704B0EAF}" type="slidenum">
              <a:rPr lang="en-GB" smtClean="0"/>
              <a:pPr eaLnBrk="1" hangingPunct="1"/>
              <a:t>37</a:t>
            </a:fld>
            <a:endParaRPr lang="en-GB"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8F49B8-51D9-487D-A867-EF2AD7C21C21}" type="slidenum">
              <a:rPr lang="en-GB" smtClean="0"/>
              <a:pPr eaLnBrk="1" hangingPunct="1"/>
              <a:t>38</a:t>
            </a:fld>
            <a:endParaRPr lang="en-GB"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CED717-04D5-4173-9379-4620C55F6F89}" type="slidenum">
              <a:rPr lang="en-GB" smtClean="0"/>
              <a:pPr eaLnBrk="1" hangingPunct="1"/>
              <a:t>39</a:t>
            </a:fld>
            <a:endParaRPr lang="en-GB"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83654EB-0B50-41BD-B504-B2BF8D90C5B3}" type="slidenum">
              <a:rPr lang="en-GB" smtClean="0"/>
              <a:pPr eaLnBrk="1" hangingPunct="1"/>
              <a:t>4</a:t>
            </a:fld>
            <a:endParaRPr lang="en-GB"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7DC8BC-1D6A-4016-870B-CAC43672D1FB}" type="slidenum">
              <a:rPr lang="en-GB" smtClean="0"/>
              <a:pPr eaLnBrk="1" hangingPunct="1"/>
              <a:t>40</a:t>
            </a:fld>
            <a:endParaRPr lang="en-GB"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F67DEF-40B7-4022-93D8-64B96B1E4899}" type="slidenum">
              <a:rPr lang="en-GB" smtClean="0"/>
              <a:pPr eaLnBrk="1" hangingPunct="1"/>
              <a:t>41</a:t>
            </a:fld>
            <a:endParaRPr lang="en-GB"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39233E-0F32-444C-A23F-FBF8ACEFA183}" type="slidenum">
              <a:rPr lang="en-GB" smtClean="0"/>
              <a:pPr eaLnBrk="1" hangingPunct="1"/>
              <a:t>42</a:t>
            </a:fld>
            <a:endParaRPr lang="en-GB"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FAA094-B926-4A20-9E15-AB5C56188638}" type="slidenum">
              <a:rPr lang="en-GB" smtClean="0"/>
              <a:pPr eaLnBrk="1" hangingPunct="1"/>
              <a:t>43</a:t>
            </a:fld>
            <a:endParaRPr lang="en-GB"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31DECF-75AF-499B-ACDB-9F1BC2038879}" type="slidenum">
              <a:rPr lang="en-GB" smtClean="0"/>
              <a:pPr eaLnBrk="1" hangingPunct="1"/>
              <a:t>44</a:t>
            </a:fld>
            <a:endParaRPr lang="en-GB"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16A1DA-B731-415B-9495-47F448FC0B5B}" type="slidenum">
              <a:rPr lang="en-GB" smtClean="0"/>
              <a:pPr eaLnBrk="1" hangingPunct="1"/>
              <a:t>45</a:t>
            </a:fld>
            <a:endParaRPr lang="en-GB"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933144-3C9A-4EEA-A24E-72E259B7EC5A}" type="slidenum">
              <a:rPr lang="en-GB" smtClean="0"/>
              <a:pPr eaLnBrk="1" hangingPunct="1"/>
              <a:t>46</a:t>
            </a:fld>
            <a:endParaRPr lang="en-GB"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34C36F8-4825-42FC-B0CD-BF664248ADDE}" type="slidenum">
              <a:rPr lang="en-GB" smtClean="0"/>
              <a:pPr eaLnBrk="1" hangingPunct="1"/>
              <a:t>47</a:t>
            </a:fld>
            <a:endParaRPr lang="en-GB"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9179AB-142A-44F2-A7E6-CF41E19323D3}" type="slidenum">
              <a:rPr lang="en-GB" smtClean="0"/>
              <a:pPr eaLnBrk="1" hangingPunct="1"/>
              <a:t>48</a:t>
            </a:fld>
            <a:endParaRPr lang="en-GB"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7B6984-B986-4AAD-8AA8-71DE67CE91F8}" type="slidenum">
              <a:rPr lang="en-GB" smtClean="0"/>
              <a:pPr eaLnBrk="1" hangingPunct="1"/>
              <a:t>49</a:t>
            </a:fld>
            <a:endParaRPr lang="en-GB"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E921296-70A5-4ACC-8EA2-C6C8AAA7E1E5}" type="slidenum">
              <a:rPr lang="en-GB" smtClean="0"/>
              <a:pPr eaLnBrk="1" hangingPunct="1"/>
              <a:t>5</a:t>
            </a:fld>
            <a:endParaRPr lang="en-GB"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2C9823-3947-463C-A24A-1DB10029092A}" type="slidenum">
              <a:rPr lang="en-GB" smtClean="0"/>
              <a:pPr eaLnBrk="1" hangingPunct="1"/>
              <a:t>50</a:t>
            </a:fld>
            <a:endParaRPr lang="en-GB"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C42ED0-5302-4E18-96B1-BDC442041EF1}" type="slidenum">
              <a:rPr lang="en-GB" smtClean="0"/>
              <a:pPr eaLnBrk="1" hangingPunct="1"/>
              <a:t>51</a:t>
            </a:fld>
            <a:endParaRPr lang="en-GB"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22B25A-16E4-4768-8C5B-B199D907D740}" type="slidenum">
              <a:rPr lang="en-GB" smtClean="0"/>
              <a:pPr eaLnBrk="1" hangingPunct="1"/>
              <a:t>52</a:t>
            </a:fld>
            <a:endParaRPr lang="en-GB"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23C0882-C13D-4500-BD08-76FD5517D1A6}" type="slidenum">
              <a:rPr lang="en-GB" smtClean="0"/>
              <a:pPr eaLnBrk="1" hangingPunct="1"/>
              <a:t>53</a:t>
            </a:fld>
            <a:endParaRPr lang="en-GB"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B7C40B-8BA8-459E-8931-1CCAAB5A46E8}" type="slidenum">
              <a:rPr lang="en-GB" smtClean="0"/>
              <a:pPr eaLnBrk="1" hangingPunct="1"/>
              <a:t>54</a:t>
            </a:fld>
            <a:endParaRPr lang="en-GB"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934D53-63F1-4E0D-BD38-F1F17A01E3E8}" type="slidenum">
              <a:rPr lang="en-GB" smtClean="0"/>
              <a:pPr eaLnBrk="1" hangingPunct="1"/>
              <a:t>55</a:t>
            </a:fld>
            <a:endParaRPr lang="en-GB"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953763A-5DA5-4FF3-ADED-F0AD71D24C60}" type="slidenum">
              <a:rPr lang="en-GB" smtClean="0"/>
              <a:pPr eaLnBrk="1" hangingPunct="1"/>
              <a:t>56</a:t>
            </a:fld>
            <a:endParaRPr lang="en-GB"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6D2242-CAA4-4E9C-B519-973C74839155}" type="slidenum">
              <a:rPr lang="en-GB" smtClean="0"/>
              <a:pPr eaLnBrk="1" hangingPunct="1"/>
              <a:t>57</a:t>
            </a:fld>
            <a:endParaRPr lang="en-GB"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E8E8E6-22C8-4E7D-A5B2-5B4E68CB733E}" type="slidenum">
              <a:rPr lang="en-GB" smtClean="0"/>
              <a:pPr eaLnBrk="1" hangingPunct="1"/>
              <a:t>58</a:t>
            </a:fld>
            <a:endParaRPr lang="en-GB"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759FCC-0616-477D-84B7-EE9CF08BDDBF}" type="slidenum">
              <a:rPr lang="en-GB" smtClean="0"/>
              <a:pPr eaLnBrk="1" hangingPunct="1"/>
              <a:t>59</a:t>
            </a:fld>
            <a:endParaRPr lang="en-GB"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E2D29FF-D1F2-45D0-9A4A-0EC2317CB0FA}" type="slidenum">
              <a:rPr lang="en-GB" smtClean="0"/>
              <a:pPr eaLnBrk="1" hangingPunct="1"/>
              <a:t>6</a:t>
            </a:fld>
            <a:endParaRPr lang="en-GB"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34E8A-F1F5-4DFC-A802-8171EFC26D23}" type="slidenum">
              <a:rPr lang="en-GB" smtClean="0"/>
              <a:pPr eaLnBrk="1" hangingPunct="1"/>
              <a:t>7</a:t>
            </a:fld>
            <a:endParaRPr lang="en-GB"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95C7F2-E67B-4426-B8F8-5371F0F62E66}" type="slidenum">
              <a:rPr lang="en-GB" smtClean="0"/>
              <a:pPr eaLnBrk="1" hangingPunct="1"/>
              <a:t>8</a:t>
            </a:fld>
            <a:endParaRPr lang="en-GB"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C8691C-307F-4B9C-8AC9-39681E37815B}" type="slidenum">
              <a:rPr lang="en-GB" smtClean="0"/>
              <a:pPr eaLnBrk="1" hangingPunct="1"/>
              <a:t>9</a:t>
            </a:fld>
            <a:endParaRPr lang="en-GB"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IMG_21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09613"/>
            <a:ext cx="9144000" cy="756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ctrTitle"/>
          </p:nvPr>
        </p:nvSpPr>
        <p:spPr>
          <a:xfrm>
            <a:off x="685800" y="849313"/>
            <a:ext cx="7772400" cy="1143000"/>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idx="1"/>
          </p:nvPr>
        </p:nvSpPr>
        <p:spPr>
          <a:xfrm>
            <a:off x="1371600" y="2449513"/>
            <a:ext cx="6400800" cy="1752600"/>
          </a:xfrm>
        </p:spPr>
        <p:txBody>
          <a:bodyPr/>
          <a:lstStyle>
            <a:lvl1pPr marL="0" indent="0" algn="ctr">
              <a:buFontTx/>
              <a:buNone/>
              <a:defRPr/>
            </a:lvl1pPr>
          </a:lstStyle>
          <a:p>
            <a:pPr lvl="0"/>
            <a:r>
              <a:rPr lang="en-US" noProof="0" smtClean="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GB"/>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F84A044-DCB6-4506-8101-98D9D2B9FE0C}" type="slidenum">
              <a:rPr lang="en-GB"/>
              <a:pPr>
                <a:defRPr/>
              </a:pPr>
              <a:t>‹#›</a:t>
            </a:fld>
            <a:endParaRPr lang="en-GB"/>
          </a:p>
        </p:txBody>
      </p:sp>
    </p:spTree>
    <p:extLst>
      <p:ext uri="{BB962C8B-B14F-4D97-AF65-F5344CB8AC3E}">
        <p14:creationId xmlns:p14="http://schemas.microsoft.com/office/powerpoint/2010/main" val="1416027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843D5D-4D14-4563-940D-C1128F7BCB62}" type="slidenum">
              <a:rPr lang="en-GB"/>
              <a:pPr>
                <a:defRPr/>
              </a:pPr>
              <a:t>‹#›</a:t>
            </a:fld>
            <a:endParaRPr lang="en-GB"/>
          </a:p>
        </p:txBody>
      </p:sp>
    </p:spTree>
    <p:extLst>
      <p:ext uri="{BB962C8B-B14F-4D97-AF65-F5344CB8AC3E}">
        <p14:creationId xmlns:p14="http://schemas.microsoft.com/office/powerpoint/2010/main" val="70743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3230C2-0A09-466C-90DB-B70A8F87B56A}" type="slidenum">
              <a:rPr lang="en-GB"/>
              <a:pPr>
                <a:defRPr/>
              </a:pPr>
              <a:t>‹#›</a:t>
            </a:fld>
            <a:endParaRPr lang="en-GB"/>
          </a:p>
        </p:txBody>
      </p:sp>
    </p:spTree>
    <p:extLst>
      <p:ext uri="{BB962C8B-B14F-4D97-AF65-F5344CB8AC3E}">
        <p14:creationId xmlns:p14="http://schemas.microsoft.com/office/powerpoint/2010/main" val="371159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5D6B5F-C00F-4C5F-8337-751EDABBA9A1}" type="slidenum">
              <a:rPr lang="en-GB"/>
              <a:pPr>
                <a:defRPr/>
              </a:pPr>
              <a:t>‹#›</a:t>
            </a:fld>
            <a:endParaRPr lang="en-GB"/>
          </a:p>
        </p:txBody>
      </p:sp>
    </p:spTree>
    <p:extLst>
      <p:ext uri="{BB962C8B-B14F-4D97-AF65-F5344CB8AC3E}">
        <p14:creationId xmlns:p14="http://schemas.microsoft.com/office/powerpoint/2010/main" val="109281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E159881-490A-410E-B53E-C91B9184BD91}" type="slidenum">
              <a:rPr lang="en-GB"/>
              <a:pPr>
                <a:defRPr/>
              </a:pPr>
              <a:t>‹#›</a:t>
            </a:fld>
            <a:endParaRPr lang="en-GB"/>
          </a:p>
        </p:txBody>
      </p:sp>
    </p:spTree>
    <p:extLst>
      <p:ext uri="{BB962C8B-B14F-4D97-AF65-F5344CB8AC3E}">
        <p14:creationId xmlns:p14="http://schemas.microsoft.com/office/powerpoint/2010/main" val="155393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35DDD59-8D7B-40AE-9BEA-E5B9AD0E612F}" type="slidenum">
              <a:rPr lang="en-GB"/>
              <a:pPr>
                <a:defRPr/>
              </a:pPr>
              <a:t>‹#›</a:t>
            </a:fld>
            <a:endParaRPr lang="en-GB"/>
          </a:p>
        </p:txBody>
      </p:sp>
    </p:spTree>
    <p:extLst>
      <p:ext uri="{BB962C8B-B14F-4D97-AF65-F5344CB8AC3E}">
        <p14:creationId xmlns:p14="http://schemas.microsoft.com/office/powerpoint/2010/main" val="32639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8D1E306-29D6-462C-A383-3613A3ADCA19}" type="slidenum">
              <a:rPr lang="en-GB"/>
              <a:pPr>
                <a:defRPr/>
              </a:pPr>
              <a:t>‹#›</a:t>
            </a:fld>
            <a:endParaRPr lang="en-GB"/>
          </a:p>
        </p:txBody>
      </p:sp>
    </p:spTree>
    <p:extLst>
      <p:ext uri="{BB962C8B-B14F-4D97-AF65-F5344CB8AC3E}">
        <p14:creationId xmlns:p14="http://schemas.microsoft.com/office/powerpoint/2010/main" val="233036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91F2A8-371D-4A3F-AB56-6D4A38A1E9D3}" type="slidenum">
              <a:rPr lang="en-GB"/>
              <a:pPr>
                <a:defRPr/>
              </a:pPr>
              <a:t>‹#›</a:t>
            </a:fld>
            <a:endParaRPr lang="en-GB"/>
          </a:p>
        </p:txBody>
      </p:sp>
    </p:spTree>
    <p:extLst>
      <p:ext uri="{BB962C8B-B14F-4D97-AF65-F5344CB8AC3E}">
        <p14:creationId xmlns:p14="http://schemas.microsoft.com/office/powerpoint/2010/main" val="38694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D134AF8-02AD-4EBB-B9CB-30683A3797DA}" type="slidenum">
              <a:rPr lang="en-GB"/>
              <a:pPr>
                <a:defRPr/>
              </a:pPr>
              <a:t>‹#›</a:t>
            </a:fld>
            <a:endParaRPr lang="en-GB"/>
          </a:p>
        </p:txBody>
      </p:sp>
    </p:spTree>
    <p:extLst>
      <p:ext uri="{BB962C8B-B14F-4D97-AF65-F5344CB8AC3E}">
        <p14:creationId xmlns:p14="http://schemas.microsoft.com/office/powerpoint/2010/main" val="37809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DE08A13-B307-4B88-827B-4926123353C3}" type="slidenum">
              <a:rPr lang="en-GB"/>
              <a:pPr>
                <a:defRPr/>
              </a:pPr>
              <a:t>‹#›</a:t>
            </a:fld>
            <a:endParaRPr lang="en-GB"/>
          </a:p>
        </p:txBody>
      </p:sp>
    </p:spTree>
    <p:extLst>
      <p:ext uri="{BB962C8B-B14F-4D97-AF65-F5344CB8AC3E}">
        <p14:creationId xmlns:p14="http://schemas.microsoft.com/office/powerpoint/2010/main" val="62413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89B3268-4F9C-4078-8C85-820CD41FF383}" type="slidenum">
              <a:rPr lang="en-GB"/>
              <a:pPr>
                <a:defRPr/>
              </a:pPr>
              <a:t>‹#›</a:t>
            </a:fld>
            <a:endParaRPr lang="en-GB"/>
          </a:p>
        </p:txBody>
      </p:sp>
    </p:spTree>
    <p:extLst>
      <p:ext uri="{BB962C8B-B14F-4D97-AF65-F5344CB8AC3E}">
        <p14:creationId xmlns:p14="http://schemas.microsoft.com/office/powerpoint/2010/main" val="22343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C7CCBAD-233D-416F-916F-629241509B9D}" type="slidenum">
              <a:rPr lang="en-GB"/>
              <a:pPr>
                <a:defRPr/>
              </a:pPr>
              <a:t>‹#›</a:t>
            </a:fld>
            <a:endParaRPr lang="en-GB"/>
          </a:p>
        </p:txBody>
      </p:sp>
    </p:spTree>
    <p:extLst>
      <p:ext uri="{BB962C8B-B14F-4D97-AF65-F5344CB8AC3E}">
        <p14:creationId xmlns:p14="http://schemas.microsoft.com/office/powerpoint/2010/main" val="3138854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8F497C1-6F3B-4DC6-BA37-9EC668B9020B}" type="slidenum">
              <a:rPr lang="en-GB"/>
              <a:pPr>
                <a:defRPr/>
              </a:pPr>
              <a:t>‹#›</a:t>
            </a:fld>
            <a:endParaRPr lang="en-GB"/>
          </a:p>
        </p:txBody>
      </p:sp>
    </p:spTree>
    <p:extLst>
      <p:ext uri="{BB962C8B-B14F-4D97-AF65-F5344CB8AC3E}">
        <p14:creationId xmlns:p14="http://schemas.microsoft.com/office/powerpoint/2010/main" val="189333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IMG_2115v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14338"/>
            <a:ext cx="9144000" cy="756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D38E256-F9A6-4EF8-A479-FB95FB7F885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3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777875"/>
            <a:ext cx="7772400" cy="1470025"/>
          </a:xfrm>
        </p:spPr>
        <p:txBody>
          <a:bodyPr/>
          <a:lstStyle/>
          <a:p>
            <a:pPr eaLnBrk="1" hangingPunct="1"/>
            <a:r>
              <a:rPr lang="tr-TR" b="1" smtClean="0"/>
              <a:t>OUTLOOK 2010</a:t>
            </a:r>
            <a:endParaRPr lang="en-GB" b="1" smtClean="0"/>
          </a:p>
        </p:txBody>
      </p:sp>
      <p:sp>
        <p:nvSpPr>
          <p:cNvPr id="3075" name="Rectangle 3"/>
          <p:cNvSpPr>
            <a:spLocks noGrp="1" noChangeArrowheads="1"/>
          </p:cNvSpPr>
          <p:nvPr>
            <p:ph type="subTitle" idx="1"/>
          </p:nvPr>
        </p:nvSpPr>
        <p:spPr>
          <a:xfrm>
            <a:off x="1371600" y="2533650"/>
            <a:ext cx="6221413" cy="1752600"/>
          </a:xfrm>
        </p:spPr>
        <p:txBody>
          <a:bodyPr/>
          <a:lstStyle/>
          <a:p>
            <a:pPr eaLnBrk="1" hangingPunct="1"/>
            <a:endParaRPr lang="tr-TR" sz="4000" smtClean="0"/>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7638" y="604838"/>
            <a:ext cx="4733925" cy="5140325"/>
          </a:xfrm>
        </p:spPr>
        <p:txBody>
          <a:bodyPr/>
          <a:lstStyle/>
          <a:p>
            <a:pPr eaLnBrk="1" hangingPunct="1">
              <a:lnSpc>
                <a:spcPct val="150000"/>
              </a:lnSpc>
              <a:buFont typeface="Wingdings" pitchFamily="2" charset="2"/>
              <a:buChar char="Ø"/>
            </a:pPr>
            <a:r>
              <a:rPr lang="tr-TR" sz="1800" smtClean="0"/>
              <a:t>Yalnızca bu ayar yeterli olmayabilir, bu durumda Gelişmiş menüsü tıklanmalıdır.</a:t>
            </a:r>
          </a:p>
          <a:p>
            <a:pPr eaLnBrk="1" hangingPunct="1">
              <a:lnSpc>
                <a:spcPct val="150000"/>
              </a:lnSpc>
              <a:buFont typeface="Wingdings" pitchFamily="2" charset="2"/>
              <a:buChar char="Ø"/>
            </a:pPr>
            <a:r>
              <a:rPr lang="tr-TR" sz="1800" smtClean="0"/>
              <a:t>Gelişmiş menüsüne girildiğinde varsayılan olarak Gelen sunucusu (POP3): 110, Giden sunucusu (SMTP): 25 olarak görüntülenecektir. </a:t>
            </a:r>
          </a:p>
          <a:p>
            <a:pPr eaLnBrk="1" hangingPunct="1">
              <a:lnSpc>
                <a:spcPct val="150000"/>
              </a:lnSpc>
              <a:buFont typeface="Wingdings" pitchFamily="2" charset="2"/>
              <a:buChar char="Ø"/>
            </a:pPr>
            <a:r>
              <a:rPr lang="tr-TR" sz="1800" smtClean="0"/>
              <a:t>Ancak bugün giden sunucusu (SMTP) en fazla 587 olarak kullanılmakta ve bu ayarda düzeltme yapmak gerekmektedir. Buradaki ayarlarda da eposta hizmet sağlayıcısı farklı uygulamalar yapılmasını isteyebilir.</a:t>
            </a:r>
          </a:p>
          <a:p>
            <a:pPr eaLnBrk="1" hangingPunct="1">
              <a:lnSpc>
                <a:spcPct val="150000"/>
              </a:lnSpc>
              <a:buFont typeface="Wingdings" pitchFamily="2" charset="2"/>
              <a:buChar char="Ø"/>
            </a:pPr>
            <a:endParaRPr lang="tr-TR" sz="1800" smtClean="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915988"/>
            <a:ext cx="4129087"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57200" y="-74613"/>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r>
              <a:rPr lang="tr-TR" sz="1800" smtClean="0"/>
              <a:t>Teslim ayarı, iletinin bir kopyasının sunucuda bırakılmak istenip istenmeyeceğini sormaktadır.</a:t>
            </a:r>
          </a:p>
          <a:p>
            <a:pPr eaLnBrk="1" hangingPunct="1">
              <a:lnSpc>
                <a:spcPct val="150000"/>
              </a:lnSpc>
              <a:buFont typeface="Wingdings" pitchFamily="2" charset="2"/>
              <a:buChar char="Ø"/>
            </a:pPr>
            <a:r>
              <a:rPr lang="tr-TR" sz="1800" smtClean="0"/>
              <a:t>Burada eposta kullanıcısı istediği seçeneği seçebilir. Bilinmesi gereken şudur; Outlook verileri bilgisayarda muhafaza eder. </a:t>
            </a:r>
          </a:p>
          <a:p>
            <a:pPr eaLnBrk="1" hangingPunct="1">
              <a:lnSpc>
                <a:spcPct val="150000"/>
              </a:lnSpc>
              <a:buFont typeface="Wingdings" pitchFamily="2" charset="2"/>
              <a:buChar char="Ø"/>
            </a:pPr>
            <a:r>
              <a:rPr lang="tr-TR" sz="1800" smtClean="0"/>
              <a:t>Eğer iletilerin bir kopyasının da eposta hizmeti sunan kuruluşun sunucusunda tutulması isteniyorsa İletinin bir kopyasını sunucuda bırak seçeneği seçilir. </a:t>
            </a:r>
          </a:p>
          <a:p>
            <a:pPr eaLnBrk="1" hangingPunct="1">
              <a:lnSpc>
                <a:spcPct val="150000"/>
              </a:lnSpc>
              <a:buFont typeface="Wingdings" pitchFamily="2" charset="2"/>
              <a:buChar char="Ø"/>
            </a:pPr>
            <a:r>
              <a:rPr lang="tr-TR" sz="1800" smtClean="0"/>
              <a:t>Bu seçenek seçildiğinde dikkat edilmesi gereken konu ise eposta hizmeti sağlayıcısının hizmet alan kişiye verdiği eposta kutusu limitidir. </a:t>
            </a:r>
          </a:p>
          <a:p>
            <a:pPr eaLnBrk="1" hangingPunct="1">
              <a:lnSpc>
                <a:spcPct val="150000"/>
              </a:lnSpc>
              <a:buFont typeface="Wingdings" pitchFamily="2" charset="2"/>
              <a:buChar char="Ø"/>
            </a:pPr>
            <a:r>
              <a:rPr lang="tr-TR" sz="1800" smtClean="0"/>
              <a:t>Eğer limit dolarsa eposta hizmeti kullanılamayacağından dolayı bu seçeneği belli bir günle sınırlandırılması daha faydalı olacaktır.</a:t>
            </a:r>
          </a:p>
        </p:txBody>
      </p:sp>
      <p:sp>
        <p:nvSpPr>
          <p:cNvPr id="4" name="Rectangle 2"/>
          <p:cNvSpPr>
            <a:spLocks noGrp="1" noChangeArrowheads="1"/>
          </p:cNvSpPr>
          <p:nvPr>
            <p:ph type="title"/>
          </p:nvPr>
        </p:nvSpPr>
        <p:spPr>
          <a:xfrm>
            <a:off x="457200" y="-74613"/>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47638" y="604838"/>
            <a:ext cx="8502650" cy="5140325"/>
          </a:xfrm>
        </p:spPr>
        <p:txBody>
          <a:bodyPr/>
          <a:lstStyle/>
          <a:p>
            <a:pPr eaLnBrk="1" hangingPunct="1">
              <a:lnSpc>
                <a:spcPct val="150000"/>
              </a:lnSpc>
              <a:buFont typeface="Wingdings" pitchFamily="2" charset="2"/>
              <a:buChar char="Ø"/>
            </a:pPr>
            <a:r>
              <a:rPr lang="tr-TR" sz="1800" smtClean="0"/>
              <a:t>Eposta hizmeti ile ilgili ayarlar böylece tamamlanmış olup, daha önce web sunucusuna gelmiş epostaların bilgisayarınızda bulunan Outlook’a aktarılması için Tüm Klasörleri Gönder/Al butonu tıklanır.</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152650"/>
            <a:ext cx="756285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378825" cy="2854325"/>
          </a:xfrm>
        </p:spPr>
        <p:txBody>
          <a:bodyPr/>
          <a:lstStyle/>
          <a:p>
            <a:pPr eaLnBrk="1" hangingPunct="1">
              <a:buFont typeface="Wingdings" pitchFamily="2" charset="2"/>
              <a:buChar char="Ø"/>
              <a:defRPr/>
            </a:pPr>
            <a:r>
              <a:rPr lang="tr-TR" sz="1800" dirty="0" err="1" smtClean="0"/>
              <a:t>Gmail</a:t>
            </a:r>
            <a:r>
              <a:rPr lang="tr-TR" sz="1800" dirty="0" smtClean="0"/>
              <a:t> ve Hotmail hesapları da Outlook’a eklenebilmekte ve web sitelerine girmeden Outlook üzerinden </a:t>
            </a:r>
            <a:r>
              <a:rPr lang="tr-TR" sz="1800" dirty="0" err="1" smtClean="0"/>
              <a:t>Gmail</a:t>
            </a:r>
            <a:r>
              <a:rPr lang="tr-TR" sz="1800" dirty="0" smtClean="0"/>
              <a:t> ve Hotmail epostaları kontrol edilebilmektedir. </a:t>
            </a:r>
          </a:p>
          <a:p>
            <a:pPr marL="0" indent="0" eaLnBrk="1" hangingPunct="1">
              <a:lnSpc>
                <a:spcPct val="150000"/>
              </a:lnSpc>
              <a:buFontTx/>
              <a:buNone/>
              <a:defRPr/>
            </a:pPr>
            <a:r>
              <a:rPr lang="tr-TR" sz="1800" dirty="0" smtClean="0">
                <a:solidFill>
                  <a:srgbClr val="FF0000"/>
                </a:solidFill>
              </a:rPr>
              <a:t>a.	</a:t>
            </a:r>
            <a:r>
              <a:rPr lang="tr-TR" sz="1800" dirty="0" err="1" smtClean="0">
                <a:solidFill>
                  <a:srgbClr val="FF0000"/>
                </a:solidFill>
              </a:rPr>
              <a:t>Gmail</a:t>
            </a:r>
            <a:r>
              <a:rPr lang="tr-TR" sz="1800" dirty="0" smtClean="0">
                <a:solidFill>
                  <a:srgbClr val="FF0000"/>
                </a:solidFill>
              </a:rPr>
              <a:t> Eposta Hesabının Outlook’a Eklenmesi</a:t>
            </a:r>
          </a:p>
          <a:p>
            <a:pPr eaLnBrk="1" hangingPunct="1">
              <a:lnSpc>
                <a:spcPct val="150000"/>
              </a:lnSpc>
              <a:buFont typeface="Wingdings" pitchFamily="2" charset="2"/>
              <a:buChar char="Ø"/>
              <a:defRPr/>
            </a:pPr>
            <a:r>
              <a:rPr lang="tr-TR" sz="1800" dirty="0" smtClean="0"/>
              <a:t>Öncelikle </a:t>
            </a:r>
            <a:r>
              <a:rPr lang="tr-TR" sz="1800" dirty="0" err="1" smtClean="0"/>
              <a:t>Gmail</a:t>
            </a:r>
            <a:r>
              <a:rPr lang="tr-TR" sz="1800" dirty="0" smtClean="0"/>
              <a:t> hesabının daha önce oluşturulmuş olması gerekmektedir.</a:t>
            </a:r>
          </a:p>
          <a:p>
            <a:pPr eaLnBrk="1" hangingPunct="1">
              <a:lnSpc>
                <a:spcPct val="150000"/>
              </a:lnSpc>
              <a:buFont typeface="Wingdings" pitchFamily="2" charset="2"/>
              <a:buChar char="Ø"/>
              <a:defRPr/>
            </a:pPr>
            <a:r>
              <a:rPr lang="tr-TR" sz="1800" dirty="0" smtClean="0"/>
              <a:t>Mevcut </a:t>
            </a:r>
            <a:r>
              <a:rPr lang="tr-TR" sz="1800" dirty="0" err="1" smtClean="0"/>
              <a:t>Gmail</a:t>
            </a:r>
            <a:r>
              <a:rPr lang="tr-TR" sz="1800" dirty="0" smtClean="0"/>
              <a:t> hesabı için oturum açıldıktan sonra sağ üst kısımda görülen ikon tıklanıp Eposta Ayarları seçeneği seçilmelidir.</a:t>
            </a:r>
          </a:p>
        </p:txBody>
      </p:sp>
      <p:sp>
        <p:nvSpPr>
          <p:cNvPr id="6" name="Rectangle 2"/>
          <p:cNvSpPr>
            <a:spLocks noGrp="1" noChangeArrowheads="1"/>
          </p:cNvSpPr>
          <p:nvPr>
            <p:ph type="title"/>
          </p:nvPr>
        </p:nvSpPr>
        <p:spPr>
          <a:xfrm>
            <a:off x="457200" y="-49213"/>
            <a:ext cx="8229600" cy="617538"/>
          </a:xfrm>
        </p:spPr>
        <p:txBody>
          <a:bodyPr/>
          <a:lstStyle/>
          <a:p>
            <a:pPr>
              <a:defRPr/>
            </a:pPr>
            <a:r>
              <a:rPr lang="tr-TR" sz="2400" b="1" cap="all" dirty="0" smtClean="0"/>
              <a:t>GMAİL </a:t>
            </a:r>
            <a:r>
              <a:rPr lang="tr-TR" sz="2400" b="1" cap="all" dirty="0"/>
              <a:t>VE HOTMAİL EPOSTA HESAPLARINI EKLEME</a:t>
            </a:r>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3435350"/>
            <a:ext cx="622935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319213"/>
            <a:ext cx="8058150"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57200" y="-49213"/>
            <a:ext cx="8229600" cy="617538"/>
          </a:xfrm>
        </p:spPr>
        <p:txBody>
          <a:bodyPr/>
          <a:lstStyle/>
          <a:p>
            <a:pPr>
              <a:defRPr/>
            </a:pPr>
            <a:r>
              <a:rPr lang="tr-TR" sz="2400" b="1" cap="all" dirty="0" smtClean="0"/>
              <a:t>GMAİL </a:t>
            </a:r>
            <a:r>
              <a:rPr lang="tr-TR" sz="2400" b="1" cap="all" dirty="0"/>
              <a:t>VE HOTMAİL EPOSTA HESAPLARINI EKLEME</a:t>
            </a:r>
          </a:p>
        </p:txBody>
      </p:sp>
    </p:spTree>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9213"/>
            <a:ext cx="8229600" cy="617538"/>
          </a:xfrm>
        </p:spPr>
        <p:txBody>
          <a:bodyPr/>
          <a:lstStyle/>
          <a:p>
            <a:pPr>
              <a:defRPr/>
            </a:pPr>
            <a:r>
              <a:rPr lang="tr-TR" sz="2400" b="1" cap="all" dirty="0" smtClean="0"/>
              <a:t>GMAİL </a:t>
            </a:r>
            <a:r>
              <a:rPr lang="tr-TR" sz="2400" b="1" cap="all" dirty="0"/>
              <a:t>VE HOTMAİL EPOSTA HESAPLARINI EKLEME</a:t>
            </a:r>
          </a:p>
        </p:txBody>
      </p:sp>
      <p:sp>
        <p:nvSpPr>
          <p:cNvPr id="17411" name="Dikdörtgen 1"/>
          <p:cNvSpPr>
            <a:spLocks noChangeArrowheads="1"/>
          </p:cNvSpPr>
          <p:nvPr/>
        </p:nvSpPr>
        <p:spPr bwMode="auto">
          <a:xfrm>
            <a:off x="382588" y="531813"/>
            <a:ext cx="85756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Arial (Gövde)"/>
              </a:rPr>
              <a:t>Daha sonra Yönlendirme ve POP/IMAP seçeneği seçilir. POP İndirme bölümünde ilk iki seçenekten birisi seçilerek, Outlook’a bu eposta hesabını ekleme aşamasına gelinir.</a:t>
            </a:r>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343025"/>
            <a:ext cx="7364413"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07988" y="-49213"/>
            <a:ext cx="8229600" cy="617538"/>
          </a:xfrm>
        </p:spPr>
        <p:txBody>
          <a:bodyPr/>
          <a:lstStyle/>
          <a:p>
            <a:pPr>
              <a:defRPr/>
            </a:pPr>
            <a:r>
              <a:rPr lang="tr-TR" sz="2400" b="1" cap="all" dirty="0" smtClean="0"/>
              <a:t>GMAİL </a:t>
            </a:r>
            <a:r>
              <a:rPr lang="tr-TR" sz="2400" b="1" cap="all" dirty="0"/>
              <a:t>VE HOTMAİL EPOSTA HESAPLARINI EKLEME</a:t>
            </a:r>
          </a:p>
        </p:txBody>
      </p:sp>
      <p:sp>
        <p:nvSpPr>
          <p:cNvPr id="18435" name="Dikdörtgen 1"/>
          <p:cNvSpPr>
            <a:spLocks noChangeArrowheads="1"/>
          </p:cNvSpPr>
          <p:nvPr/>
        </p:nvSpPr>
        <p:spPr bwMode="auto">
          <a:xfrm>
            <a:off x="234950" y="568325"/>
            <a:ext cx="881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Arial gövde"/>
              </a:rPr>
              <a:t>Bu adım bir önceki sayfada açıklanmıştır. </a:t>
            </a:r>
          </a:p>
          <a:p>
            <a:r>
              <a:rPr lang="tr-TR">
                <a:latin typeface="Arial gövde"/>
              </a:rPr>
              <a:t>Farklı olarak Gelen ve giden eposta sunucusu resimde görüldüğü gibi pop.gmail.com ve smtp.gmail.com şeklinde girilir. </a:t>
            </a:r>
          </a:p>
          <a:p>
            <a:r>
              <a:rPr lang="tr-TR">
                <a:latin typeface="Arial gövde"/>
              </a:rPr>
              <a:t>Diğer Ayarlar butonu tıklanır.</a:t>
            </a: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1868488"/>
            <a:ext cx="5265737" cy="410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3606800" cy="4832350"/>
          </a:xfrm>
        </p:spPr>
        <p:txBody>
          <a:bodyPr/>
          <a:lstStyle/>
          <a:p>
            <a:pPr marL="85725" indent="-85725" eaLnBrk="1" hangingPunct="1">
              <a:lnSpc>
                <a:spcPct val="150000"/>
              </a:lnSpc>
              <a:buFont typeface="Wingdings" pitchFamily="2" charset="2"/>
              <a:buChar char="Ø"/>
              <a:defRPr/>
            </a:pPr>
            <a:r>
              <a:rPr lang="tr-TR" sz="1800" dirty="0" smtClean="0"/>
              <a:t>Diğer Ayarlar bölümünden Giden Sunucusu menüsüne girilir ve </a:t>
            </a:r>
            <a:r>
              <a:rPr lang="tr-TR" sz="1800" b="1" dirty="0" smtClean="0"/>
              <a:t>Giden sunucunun (SMTP) için kimlik doğrulaması gerekiyor</a:t>
            </a:r>
            <a:r>
              <a:rPr lang="tr-TR" sz="1800" dirty="0" smtClean="0"/>
              <a:t> seçeneği tıklandıktan sonra </a:t>
            </a:r>
            <a:r>
              <a:rPr lang="tr-TR" sz="1800" b="1" dirty="0" smtClean="0"/>
              <a:t>Gelen posta sunucum ile aynı ad ayarlarını kullan</a:t>
            </a:r>
            <a:r>
              <a:rPr lang="tr-TR" sz="1800" dirty="0" smtClean="0"/>
              <a:t> seçeneği seçilir.</a:t>
            </a:r>
          </a:p>
          <a:p>
            <a:pPr eaLnBrk="1" hangingPunct="1">
              <a:lnSpc>
                <a:spcPct val="150000"/>
              </a:lnSpc>
              <a:buFont typeface="Wingdings" pitchFamily="2" charset="2"/>
              <a:buChar char="Ø"/>
              <a:defRPr/>
            </a:pPr>
            <a:endParaRPr lang="tr-TR" sz="1800" dirty="0" smtClean="0"/>
          </a:p>
        </p:txBody>
      </p:sp>
      <p:sp>
        <p:nvSpPr>
          <p:cNvPr id="5" name="Rectangle 2"/>
          <p:cNvSpPr>
            <a:spLocks noGrp="1" noChangeArrowheads="1"/>
          </p:cNvSpPr>
          <p:nvPr>
            <p:ph type="title"/>
          </p:nvPr>
        </p:nvSpPr>
        <p:spPr>
          <a:xfrm>
            <a:off x="407988" y="-49213"/>
            <a:ext cx="8229600" cy="617538"/>
          </a:xfrm>
        </p:spPr>
        <p:txBody>
          <a:bodyPr/>
          <a:lstStyle/>
          <a:p>
            <a:pPr>
              <a:defRPr/>
            </a:pPr>
            <a:r>
              <a:rPr lang="tr-TR" sz="2400" b="1" cap="all" dirty="0" smtClean="0"/>
              <a:t>GMAİL </a:t>
            </a:r>
            <a:r>
              <a:rPr lang="tr-TR" sz="2400" b="1" cap="all" dirty="0"/>
              <a:t>VE HOTMAİL EPOSTA HESAPLARINI EKLEME</a:t>
            </a: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438" y="693738"/>
            <a:ext cx="5068887"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r>
              <a:rPr lang="tr-TR" sz="2000" smtClean="0"/>
              <a:t>Gmail eposta adresinin Outlook’a eklenmesi için artık son aşamaya gelinmiştir.</a:t>
            </a:r>
          </a:p>
          <a:p>
            <a:pPr eaLnBrk="1" hangingPunct="1">
              <a:lnSpc>
                <a:spcPct val="150000"/>
              </a:lnSpc>
              <a:buFont typeface="Wingdings" pitchFamily="2" charset="2"/>
              <a:buChar char="Ø"/>
            </a:pPr>
            <a:r>
              <a:rPr lang="tr-TR" sz="2000" smtClean="0"/>
              <a:t>Diğer Ayarlar bölümünden çıkmadan Gelişmiş menüsü tıklanır ve Gelen sunucusu (POP3): 995 olarak düzenlenir. </a:t>
            </a:r>
          </a:p>
          <a:p>
            <a:pPr eaLnBrk="1" hangingPunct="1">
              <a:lnSpc>
                <a:spcPct val="150000"/>
              </a:lnSpc>
              <a:buFont typeface="Wingdings" pitchFamily="2" charset="2"/>
              <a:buChar char="Ø"/>
            </a:pPr>
            <a:r>
              <a:rPr lang="tr-TR" sz="2000" smtClean="0"/>
              <a:t>Bu sunucu şifreli bir bağlantı (SSL) gerektirir ikonu seçili hale getirilir. </a:t>
            </a:r>
          </a:p>
          <a:p>
            <a:pPr eaLnBrk="1" hangingPunct="1">
              <a:lnSpc>
                <a:spcPct val="150000"/>
              </a:lnSpc>
              <a:buFont typeface="Wingdings" pitchFamily="2" charset="2"/>
              <a:buChar char="Ø"/>
            </a:pPr>
            <a:r>
              <a:rPr lang="tr-TR" sz="2000" smtClean="0"/>
              <a:t>Giden sunucusu (SMTP): 587 olarak düzenlenir. </a:t>
            </a:r>
          </a:p>
          <a:p>
            <a:pPr eaLnBrk="1" hangingPunct="1">
              <a:lnSpc>
                <a:spcPct val="150000"/>
              </a:lnSpc>
              <a:buFont typeface="Wingdings" pitchFamily="2" charset="2"/>
              <a:buChar char="Ø"/>
            </a:pPr>
            <a:r>
              <a:rPr lang="tr-TR" sz="2000" smtClean="0"/>
              <a:t>Aşağıdaki şifreli bağlantı türünü kullan: TLS olarak seçilir.</a:t>
            </a:r>
          </a:p>
          <a:p>
            <a:pPr eaLnBrk="1" hangingPunct="1">
              <a:lnSpc>
                <a:spcPct val="150000"/>
              </a:lnSpc>
              <a:buFont typeface="Wingdings" pitchFamily="2" charset="2"/>
              <a:buChar char="Ø"/>
            </a:pPr>
            <a:r>
              <a:rPr lang="tr-TR" sz="2000" smtClean="0"/>
              <a:t>Gmail eposta hesabı artık Outlook üzerinden kullanılabilir</a:t>
            </a:r>
          </a:p>
        </p:txBody>
      </p:sp>
      <p:sp>
        <p:nvSpPr>
          <p:cNvPr id="4" name="Rectangle 2"/>
          <p:cNvSpPr>
            <a:spLocks noGrp="1" noChangeArrowheads="1"/>
          </p:cNvSpPr>
          <p:nvPr>
            <p:ph type="title"/>
          </p:nvPr>
        </p:nvSpPr>
        <p:spPr>
          <a:xfrm>
            <a:off x="407988" y="-49213"/>
            <a:ext cx="8229600" cy="617538"/>
          </a:xfrm>
        </p:spPr>
        <p:txBody>
          <a:bodyPr/>
          <a:lstStyle/>
          <a:p>
            <a:pPr>
              <a:defRPr/>
            </a:pPr>
            <a:r>
              <a:rPr lang="tr-TR" sz="2400" b="1" cap="all" dirty="0" smtClean="0"/>
              <a:t>GMAİL </a:t>
            </a:r>
            <a:r>
              <a:rPr lang="tr-TR" sz="2400" b="1" cap="all" dirty="0"/>
              <a:t>VE HOTMAİL EPOSTA HESAPLARINI EKLEME</a:t>
            </a:r>
          </a:p>
        </p:txBody>
      </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r>
              <a:rPr lang="tr-TR" sz="1800" smtClean="0"/>
              <a:t>Hesap Ekle butonu tıklandıktan sonra Eposta Hesabı seçeneği işaretlenerek isim soyisim, Eposta adresi ve parola girilir.  </a:t>
            </a:r>
          </a:p>
          <a:p>
            <a:pPr eaLnBrk="1" hangingPunct="1">
              <a:lnSpc>
                <a:spcPct val="150000"/>
              </a:lnSpc>
              <a:buFont typeface="Wingdings" pitchFamily="2" charset="2"/>
              <a:buChar char="Ø"/>
            </a:pPr>
            <a:r>
              <a:rPr lang="tr-TR" sz="1800" smtClean="0"/>
              <a:t>Tamam butonu tıklandığında aşağıdaki mesaj çıkacaktır. Çünkü Hotmail hesabı için Bağdaştırıcı özelliği taşıyan bir program yükleyip kurmak gerekmektedir.</a:t>
            </a:r>
          </a:p>
          <a:p>
            <a:pPr eaLnBrk="1" hangingPunct="1">
              <a:lnSpc>
                <a:spcPct val="150000"/>
              </a:lnSpc>
              <a:buFont typeface="Wingdings" pitchFamily="2" charset="2"/>
              <a:buChar char="Ø"/>
            </a:pPr>
            <a:r>
              <a:rPr lang="tr-TR" sz="1800" smtClean="0"/>
              <a:t>Çıkan uyarıda Şimdi Yükle tıklandığında ilgili program indirilir. </a:t>
            </a:r>
          </a:p>
          <a:p>
            <a:pPr eaLnBrk="1" hangingPunct="1">
              <a:lnSpc>
                <a:spcPct val="150000"/>
              </a:lnSpc>
              <a:buFont typeface="Wingdings" pitchFamily="2" charset="2"/>
              <a:buChar char="Ø"/>
            </a:pPr>
            <a:r>
              <a:rPr lang="tr-TR" sz="1800" smtClean="0"/>
              <a:t>Programı yüklemeniz gerekecektir.</a:t>
            </a:r>
          </a:p>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400" b="1" dirty="0"/>
              <a:t>Hotmail Eposta Hesabının Outlook’a </a:t>
            </a:r>
            <a:r>
              <a:rPr lang="tr-TR" sz="2400" b="1" dirty="0" smtClean="0"/>
              <a:t>Eklenmesi</a:t>
            </a:r>
            <a:endParaRPr lang="tr-TR" sz="2400" b="1" cap="all" dirty="0"/>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47638" y="604838"/>
            <a:ext cx="8675687" cy="5140325"/>
          </a:xfrm>
        </p:spPr>
        <p:txBody>
          <a:bodyPr/>
          <a:lstStyle/>
          <a:p>
            <a:pPr>
              <a:lnSpc>
                <a:spcPct val="150000"/>
              </a:lnSpc>
              <a:buFont typeface="Wingdings" pitchFamily="2" charset="2"/>
              <a:buChar char="Ø"/>
            </a:pPr>
            <a:r>
              <a:rPr lang="tr-TR" sz="2000" smtClean="0"/>
              <a:t>Microsoft Outlook programı, eposta hizmetlerinin kolay ve hızlı kullanımı ve ayrıca takvim, kişiler, notlar ve görevleri düzenlemek için oluşturulmuş bir masaüstü Microsoft Office programıdır. </a:t>
            </a:r>
          </a:p>
          <a:p>
            <a:pPr>
              <a:lnSpc>
                <a:spcPct val="150000"/>
              </a:lnSpc>
              <a:buFont typeface="Wingdings" pitchFamily="2" charset="2"/>
              <a:buChar char="Ø"/>
            </a:pPr>
            <a:r>
              <a:rPr lang="tr-TR" sz="2000" smtClean="0"/>
              <a:t>Outlook, çok sayıda eposta hesabı için yapılandırılabilmektedir. </a:t>
            </a:r>
          </a:p>
          <a:p>
            <a:pPr>
              <a:lnSpc>
                <a:spcPct val="150000"/>
              </a:lnSpc>
              <a:buFont typeface="Wingdings" pitchFamily="2" charset="2"/>
              <a:buChar char="Ø"/>
            </a:pPr>
            <a:r>
              <a:rPr lang="tr-TR" sz="2000" smtClean="0"/>
              <a:t>Aynı anda bütün eposta hesapları gönder-al yapılabilmekte, gelen epostalar, kural oluşturularak farklı klasörlere yönlendirilebilmektedir. </a:t>
            </a:r>
          </a:p>
          <a:p>
            <a:pPr>
              <a:lnSpc>
                <a:spcPct val="150000"/>
              </a:lnSpc>
              <a:buFont typeface="Wingdings" pitchFamily="2" charset="2"/>
              <a:buChar char="Ø"/>
            </a:pPr>
            <a:r>
              <a:rPr lang="tr-TR" sz="2000" smtClean="0"/>
              <a:t>Outlook, masaüstü bir uygulama olduğundan dolayı epostalara dosya eklenmesi için beklemeyi ortadan kaldırmaktadır. </a:t>
            </a:r>
          </a:p>
          <a:p>
            <a:pPr>
              <a:lnSpc>
                <a:spcPct val="150000"/>
              </a:lnSpc>
              <a:buFont typeface="Wingdings" pitchFamily="2" charset="2"/>
              <a:buChar char="Ø"/>
            </a:pPr>
            <a:r>
              <a:rPr lang="tr-TR" sz="2000" smtClean="0"/>
              <a:t>Anlık olarak iletilere dosyalar eklenebilmekte, iletiler hızlı bir şekilde birden fazla alıcıya gönderilebilmektedir.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GİRİŞ</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763588"/>
            <a:ext cx="7439025"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57200" y="0"/>
            <a:ext cx="8229600" cy="617538"/>
          </a:xfrm>
        </p:spPr>
        <p:txBody>
          <a:bodyPr/>
          <a:lstStyle/>
          <a:p>
            <a:pPr>
              <a:defRPr/>
            </a:pPr>
            <a:r>
              <a:rPr lang="tr-TR" sz="2400" b="1" dirty="0"/>
              <a:t>Hotmail Eposta Hesabının Outlook’a </a:t>
            </a:r>
            <a:r>
              <a:rPr lang="tr-TR" sz="2400" b="1" dirty="0" smtClean="0"/>
              <a:t>Eklenmesi</a:t>
            </a:r>
            <a:endParaRPr lang="tr-TR" sz="2400" b="1" cap="all" dirty="0"/>
          </a:p>
        </p:txBody>
      </p:sp>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47638" y="604838"/>
            <a:ext cx="8675687" cy="4276725"/>
          </a:xfrm>
        </p:spPr>
        <p:txBody>
          <a:bodyPr/>
          <a:lstStyle/>
          <a:p>
            <a:pPr eaLnBrk="1" hangingPunct="1">
              <a:lnSpc>
                <a:spcPct val="150000"/>
              </a:lnSpc>
              <a:buFont typeface="Wingdings" pitchFamily="2" charset="2"/>
              <a:buChar char="Ø"/>
            </a:pPr>
            <a:r>
              <a:rPr lang="tr-TR" sz="2000" smtClean="0"/>
              <a:t>Outlook kapatılıp yeniden açıldıktan sonra Windows Live Hotmail Ayarları görünecektir.</a:t>
            </a:r>
          </a:p>
          <a:p>
            <a:pPr eaLnBrk="1" hangingPunct="1">
              <a:lnSpc>
                <a:spcPct val="150000"/>
              </a:lnSpc>
              <a:buFont typeface="Wingdings" pitchFamily="2" charset="2"/>
              <a:buChar char="Ø"/>
            </a:pPr>
            <a:r>
              <a:rPr lang="tr-TR" sz="2000" smtClean="0"/>
              <a:t>Bu ayarlar girildikten sonra artık eposta hesabı Outlook’a eklenmiş olacaktır.</a:t>
            </a:r>
          </a:p>
          <a:p>
            <a:pPr eaLnBrk="1" hangingPunct="1">
              <a:lnSpc>
                <a:spcPct val="150000"/>
              </a:lnSpc>
              <a:buFont typeface="Wingdings" pitchFamily="2" charset="2"/>
              <a:buChar char="Ø"/>
            </a:pPr>
            <a:r>
              <a:rPr lang="tr-TR" sz="2000" smtClean="0"/>
              <a:t>Yalnız, hatırlatmakta fayda var ki, bu epostalar için klasörlerin altında ayrı bir gelen kutusu oluşturulmuştur ve eposta gönderirken spamı önlemek için güvenlik sorusu sorulmaktadır yani resimdeki harflerin doğru olarak girilmesi gerekmektedir.</a:t>
            </a:r>
          </a:p>
        </p:txBody>
      </p:sp>
      <p:sp>
        <p:nvSpPr>
          <p:cNvPr id="4" name="Rectangle 2"/>
          <p:cNvSpPr>
            <a:spLocks noGrp="1" noChangeArrowheads="1"/>
          </p:cNvSpPr>
          <p:nvPr>
            <p:ph type="title"/>
          </p:nvPr>
        </p:nvSpPr>
        <p:spPr>
          <a:xfrm>
            <a:off x="457200" y="-61913"/>
            <a:ext cx="8229600" cy="617538"/>
          </a:xfrm>
        </p:spPr>
        <p:txBody>
          <a:bodyPr/>
          <a:lstStyle/>
          <a:p>
            <a:pPr>
              <a:defRPr/>
            </a:pPr>
            <a:r>
              <a:rPr lang="tr-TR" sz="2400" b="1" dirty="0"/>
              <a:t>Hotmail Eposta Hesabının Outlook’a </a:t>
            </a:r>
            <a:r>
              <a:rPr lang="tr-TR" sz="2400" b="1" dirty="0" smtClean="0"/>
              <a:t>Eklenmesi</a:t>
            </a:r>
            <a:endParaRPr lang="tr-TR" sz="2400" b="1" cap="all" dirty="0"/>
          </a:p>
        </p:txBody>
      </p:sp>
    </p:spTree>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r>
              <a:rPr lang="tr-TR" sz="1800" smtClean="0"/>
              <a:t>Outlook’ta eposta oluşturmak, göndermek ve almak oldukça kolaydır. </a:t>
            </a:r>
          </a:p>
          <a:p>
            <a:pPr eaLnBrk="1" hangingPunct="1">
              <a:lnSpc>
                <a:spcPct val="150000"/>
              </a:lnSpc>
              <a:buFont typeface="Wingdings" pitchFamily="2" charset="2"/>
              <a:buChar char="Ø"/>
            </a:pPr>
            <a:r>
              <a:rPr lang="tr-TR" sz="1800" smtClean="0"/>
              <a:t>Bunun en önemli sebebi, Outlook’un bir masaüstü uygulaması olmasından kaynaklanmaktadır. </a:t>
            </a:r>
          </a:p>
          <a:p>
            <a:pPr eaLnBrk="1" hangingPunct="1">
              <a:lnSpc>
                <a:spcPct val="150000"/>
              </a:lnSpc>
              <a:buFont typeface="Wingdings" pitchFamily="2" charset="2"/>
              <a:buChar char="Ø"/>
            </a:pPr>
            <a:r>
              <a:rPr lang="tr-TR" sz="1800" smtClean="0"/>
              <a:t>Çünkü eposta göndermek için içerik yazıldıktan sonra birkaç tıklama ve </a:t>
            </a:r>
            <a:r>
              <a:rPr lang="tr-TR" sz="1800" b="1" smtClean="0"/>
              <a:t>Gönder</a:t>
            </a:r>
            <a:r>
              <a:rPr lang="tr-TR" sz="1800" smtClean="0"/>
              <a:t> butonunu tıklamak yeterlidir. </a:t>
            </a:r>
          </a:p>
          <a:p>
            <a:pPr eaLnBrk="1" hangingPunct="1">
              <a:lnSpc>
                <a:spcPct val="150000"/>
              </a:lnSpc>
              <a:buFont typeface="Wingdings" pitchFamily="2" charset="2"/>
              <a:buChar char="Ø"/>
            </a:pPr>
            <a:r>
              <a:rPr lang="tr-TR" sz="1800" smtClean="0"/>
              <a:t>Eposta penceresi kapanır ve uygulama arka planda çalışarak içeriğe göre eposta, bir saniyeden birkaç dakikaya kadar bir sürede gönderilir.</a:t>
            </a:r>
          </a:p>
        </p:txBody>
      </p:sp>
      <p:sp>
        <p:nvSpPr>
          <p:cNvPr id="3" name="Dikdörtgen 2"/>
          <p:cNvSpPr/>
          <p:nvPr/>
        </p:nvSpPr>
        <p:spPr>
          <a:xfrm>
            <a:off x="358775" y="49213"/>
            <a:ext cx="8031163" cy="461962"/>
          </a:xfrm>
          <a:prstGeom prst="rect">
            <a:avLst/>
          </a:prstGeom>
        </p:spPr>
        <p:txBody>
          <a:bodyPr>
            <a:spAutoFit/>
          </a:bodyPr>
          <a:lstStyle/>
          <a:p>
            <a:pPr algn="ctr">
              <a:defRPr/>
            </a:pPr>
            <a:r>
              <a:rPr lang="tr-TR" sz="2400" b="1" cap="all" dirty="0">
                <a:latin typeface="Arial" charset="0"/>
              </a:rPr>
              <a:t>YENİ EPOSTA OLUŞTURMA, GÖNDERME VE ALMA</a:t>
            </a:r>
          </a:p>
        </p:txBody>
      </p:sp>
    </p:spTree>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4672012" cy="5140325"/>
          </a:xfrm>
        </p:spPr>
        <p:txBody>
          <a:bodyPr/>
          <a:lstStyle/>
          <a:p>
            <a:pPr>
              <a:lnSpc>
                <a:spcPct val="150000"/>
              </a:lnSpc>
              <a:buFont typeface="Wingdings" pitchFamily="2" charset="2"/>
              <a:buChar char="Ø"/>
              <a:defRPr/>
            </a:pPr>
            <a:r>
              <a:rPr lang="tr-TR" sz="1800" dirty="0"/>
              <a:t>Outlook’ta yeni eposta </a:t>
            </a:r>
            <a:r>
              <a:rPr lang="tr-TR" sz="1800" dirty="0" smtClean="0"/>
              <a:t>göndermek için </a:t>
            </a:r>
            <a:r>
              <a:rPr lang="tr-TR" sz="1800" dirty="0"/>
              <a:t>Yeni Eposta butonu tıklanır.</a:t>
            </a:r>
          </a:p>
          <a:p>
            <a:pPr marL="0" indent="0">
              <a:lnSpc>
                <a:spcPct val="150000"/>
              </a:lnSpc>
              <a:buFontTx/>
              <a:buNone/>
              <a:defRPr/>
            </a:pPr>
            <a:r>
              <a:rPr lang="tr-TR" sz="1800" dirty="0"/>
              <a:t>Açılan penceredeki bölümler kısaca şunları ifade etmektedir:</a:t>
            </a:r>
          </a:p>
          <a:p>
            <a:pPr marL="85725" indent="-85725">
              <a:lnSpc>
                <a:spcPct val="150000"/>
              </a:lnSpc>
              <a:buFont typeface="Wingdings" pitchFamily="2" charset="2"/>
              <a:buChar char="ü"/>
              <a:defRPr/>
            </a:pPr>
            <a:r>
              <a:rPr lang="tr-TR" sz="1800" b="1" dirty="0"/>
              <a:t>Kimden</a:t>
            </a:r>
            <a:r>
              <a:rPr lang="tr-TR" sz="1800" dirty="0"/>
              <a:t> 	: Epostanın kim tarafından gönderildiğini gösterir. Eğer Outlook’ta yalnızca bir adet hesap varsa, Kimden bölümü gözükmez çünkü başka seçenek olmaz. Fakat birden fazla eposta hesabı varsa, bu durumda Kimden bölümü görüntülenir ve hangi epostadan gönderilmek istendiği sorulur. </a:t>
            </a:r>
          </a:p>
          <a:p>
            <a:pPr eaLnBrk="1" hangingPunct="1">
              <a:lnSpc>
                <a:spcPct val="150000"/>
              </a:lnSpc>
              <a:buFont typeface="Wingdings" pitchFamily="2" charset="2"/>
              <a:buChar char="Ø"/>
              <a:defRPr/>
            </a:pPr>
            <a:endParaRPr lang="tr-TR" sz="1800" dirty="0" smtClean="0"/>
          </a:p>
        </p:txBody>
      </p:sp>
      <p:sp>
        <p:nvSpPr>
          <p:cNvPr id="4" name="Dikdörtgen 3"/>
          <p:cNvSpPr/>
          <p:nvPr/>
        </p:nvSpPr>
        <p:spPr>
          <a:xfrm>
            <a:off x="358775" y="0"/>
            <a:ext cx="8031163" cy="461963"/>
          </a:xfrm>
          <a:prstGeom prst="rect">
            <a:avLst/>
          </a:prstGeom>
        </p:spPr>
        <p:txBody>
          <a:bodyPr>
            <a:spAutoFit/>
          </a:bodyPr>
          <a:lstStyle/>
          <a:p>
            <a:pPr lvl="2" algn="ctr">
              <a:defRPr/>
            </a:pPr>
            <a:r>
              <a:rPr lang="tr-TR" sz="2400" b="1" cap="all" dirty="0">
                <a:latin typeface="Arial" charset="0"/>
              </a:rPr>
              <a:t>Eposta Oluşturma ve Gönderme</a:t>
            </a: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1293813"/>
            <a:ext cx="4144962"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75687" cy="5140325"/>
          </a:xfrm>
        </p:spPr>
        <p:txBody>
          <a:bodyPr/>
          <a:lstStyle/>
          <a:p>
            <a:pPr>
              <a:lnSpc>
                <a:spcPct val="150000"/>
              </a:lnSpc>
              <a:defRPr/>
            </a:pPr>
            <a:r>
              <a:rPr lang="tr-TR" sz="1800" b="1" dirty="0"/>
              <a:t>Kime</a:t>
            </a:r>
            <a:r>
              <a:rPr lang="tr-TR" sz="1800" dirty="0"/>
              <a:t>	: Epostanın kime gönderileceğinin yazılacağı bölümdür. Eposta gönderilecek adres girilir.</a:t>
            </a:r>
          </a:p>
          <a:p>
            <a:pPr>
              <a:lnSpc>
                <a:spcPct val="150000"/>
              </a:lnSpc>
              <a:defRPr/>
            </a:pPr>
            <a:r>
              <a:rPr lang="tr-TR" sz="1800" b="1" dirty="0"/>
              <a:t>Bilgi</a:t>
            </a:r>
            <a:r>
              <a:rPr lang="tr-TR" sz="1800" dirty="0"/>
              <a:t>		: Eposta aynı anda başka bir hesaba da gönderilmek isteniyorsa gönderilmek istenen eposta adresi buraya yazılır. Zorunlu değildir.</a:t>
            </a:r>
          </a:p>
          <a:p>
            <a:pPr>
              <a:lnSpc>
                <a:spcPct val="150000"/>
              </a:lnSpc>
              <a:defRPr/>
            </a:pPr>
            <a:r>
              <a:rPr lang="tr-TR" sz="1800" b="1" dirty="0"/>
              <a:t>Gizli</a:t>
            </a:r>
            <a:r>
              <a:rPr lang="tr-TR" sz="1800" dirty="0"/>
              <a:t>		: İşlev olarak </a:t>
            </a:r>
            <a:r>
              <a:rPr lang="tr-TR" sz="1800" b="1" dirty="0"/>
              <a:t>Bilgi</a:t>
            </a:r>
            <a:r>
              <a:rPr lang="tr-TR" sz="1800" dirty="0"/>
              <a:t> ile aynıdır. </a:t>
            </a:r>
            <a:endParaRPr lang="tr-TR" sz="1800" dirty="0" smtClean="0"/>
          </a:p>
          <a:p>
            <a:pPr marL="0" indent="0">
              <a:lnSpc>
                <a:spcPct val="150000"/>
              </a:lnSpc>
              <a:buFontTx/>
              <a:buNone/>
              <a:defRPr/>
            </a:pPr>
            <a:r>
              <a:rPr lang="tr-TR" sz="1800" dirty="0" smtClean="0"/>
              <a:t>Tek </a:t>
            </a:r>
            <a:r>
              <a:rPr lang="tr-TR" sz="1800" dirty="0"/>
              <a:t>fark, </a:t>
            </a:r>
            <a:r>
              <a:rPr lang="tr-TR" sz="1800" b="1" dirty="0"/>
              <a:t>Gizli</a:t>
            </a:r>
            <a:r>
              <a:rPr lang="tr-TR" sz="1800" dirty="0"/>
              <a:t> bölümüne yazılan adres, asıl gönderilmek istenen ve </a:t>
            </a:r>
            <a:r>
              <a:rPr lang="tr-TR" sz="1800" b="1" dirty="0"/>
              <a:t>Kime</a:t>
            </a:r>
            <a:r>
              <a:rPr lang="tr-TR" sz="1800" dirty="0"/>
              <a:t> kısmına yazılan eposta adresinin sahibi tarafından görülmez ve fark edilmez. </a:t>
            </a:r>
          </a:p>
          <a:p>
            <a:pPr eaLnBrk="1" hangingPunct="1">
              <a:lnSpc>
                <a:spcPct val="150000"/>
              </a:lnSpc>
              <a:buFont typeface="Wingdings" pitchFamily="2" charset="2"/>
              <a:buChar char="Ø"/>
              <a:defRPr/>
            </a:pPr>
            <a:endParaRPr lang="tr-TR" sz="1800" dirty="0" smtClean="0"/>
          </a:p>
        </p:txBody>
      </p:sp>
      <p:sp>
        <p:nvSpPr>
          <p:cNvPr id="5" name="Dikdörtgen 4"/>
          <p:cNvSpPr/>
          <p:nvPr/>
        </p:nvSpPr>
        <p:spPr>
          <a:xfrm>
            <a:off x="346075" y="12700"/>
            <a:ext cx="8031163" cy="461963"/>
          </a:xfrm>
          <a:prstGeom prst="rect">
            <a:avLst/>
          </a:prstGeom>
        </p:spPr>
        <p:txBody>
          <a:bodyPr>
            <a:spAutoFit/>
          </a:bodyPr>
          <a:lstStyle/>
          <a:p>
            <a:pPr lvl="2" algn="ctr">
              <a:defRPr/>
            </a:pPr>
            <a:r>
              <a:rPr lang="tr-TR" sz="2400" b="1" cap="all" dirty="0">
                <a:latin typeface="Arial" charset="0"/>
              </a:rPr>
              <a:t>Eposta Oluşturma ve Gönderme</a:t>
            </a:r>
          </a:p>
        </p:txBody>
      </p:sp>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47638" y="604838"/>
            <a:ext cx="8675687" cy="5140325"/>
          </a:xfrm>
        </p:spPr>
        <p:txBody>
          <a:bodyPr/>
          <a:lstStyle/>
          <a:p>
            <a:pPr marL="0" indent="0" eaLnBrk="1" hangingPunct="1">
              <a:lnSpc>
                <a:spcPct val="150000"/>
              </a:lnSpc>
              <a:buFontTx/>
              <a:buNone/>
            </a:pPr>
            <a:r>
              <a:rPr lang="tr-TR" sz="2000" smtClean="0"/>
              <a:t>Örneğin A kişisine bir eposta gönderilecektir. Ancak A kişisine gönderilen epostadan B kişisinin de haberinin olması ve bu epostayı B kişisinin de görmesi isteniyorsa A kişisinin eposta adresi </a:t>
            </a:r>
            <a:r>
              <a:rPr lang="tr-TR" sz="2000" b="1" smtClean="0"/>
              <a:t>Kime</a:t>
            </a:r>
            <a:r>
              <a:rPr lang="tr-TR" sz="2000" smtClean="0"/>
              <a:t> bölümüne, B kişisinin eposta adresi ise </a:t>
            </a:r>
            <a:r>
              <a:rPr lang="tr-TR" sz="2000" b="1" smtClean="0"/>
              <a:t>Bilgi</a:t>
            </a:r>
            <a:r>
              <a:rPr lang="tr-TR" sz="2000" smtClean="0"/>
              <a:t> bölümüne yazılır. </a:t>
            </a:r>
          </a:p>
          <a:p>
            <a:pPr marL="0" indent="0" eaLnBrk="1" hangingPunct="1">
              <a:lnSpc>
                <a:spcPct val="150000"/>
              </a:lnSpc>
              <a:buFontTx/>
              <a:buNone/>
            </a:pPr>
            <a:r>
              <a:rPr lang="tr-TR" sz="2000" smtClean="0"/>
              <a:t>Fakat epostanın B kişisine de gittiğinin A kişisi tarafından bilinmemesi isteniyorsa bu durumda B kişisinin eposta adresi </a:t>
            </a:r>
            <a:r>
              <a:rPr lang="tr-TR" sz="2000" b="1" smtClean="0"/>
              <a:t>Bilgi</a:t>
            </a:r>
            <a:r>
              <a:rPr lang="tr-TR" sz="2000" smtClean="0"/>
              <a:t> bölümüne değil </a:t>
            </a:r>
            <a:r>
              <a:rPr lang="tr-TR" sz="2000" b="1" smtClean="0"/>
              <a:t>Gizli</a:t>
            </a:r>
            <a:r>
              <a:rPr lang="tr-TR" sz="2000" smtClean="0"/>
              <a:t> bölümüne yazılır.</a:t>
            </a:r>
          </a:p>
          <a:p>
            <a:pPr marL="0" indent="0" eaLnBrk="1" hangingPunct="1">
              <a:lnSpc>
                <a:spcPct val="150000"/>
              </a:lnSpc>
              <a:buFontTx/>
              <a:buNone/>
            </a:pPr>
            <a:r>
              <a:rPr lang="tr-TR" sz="2000" smtClean="0"/>
              <a:t>	Eğer </a:t>
            </a:r>
            <a:r>
              <a:rPr lang="tr-TR" sz="2000" b="1" smtClean="0"/>
              <a:t>Yeni Eposta</a:t>
            </a:r>
            <a:r>
              <a:rPr lang="tr-TR" sz="2000" smtClean="0"/>
              <a:t> butonu tıklandığında </a:t>
            </a:r>
            <a:r>
              <a:rPr lang="tr-TR" sz="2000" b="1" smtClean="0"/>
              <a:t>Kime</a:t>
            </a:r>
            <a:r>
              <a:rPr lang="tr-TR" sz="2000" smtClean="0"/>
              <a:t> ve </a:t>
            </a:r>
            <a:r>
              <a:rPr lang="tr-TR" sz="2000" b="1" smtClean="0"/>
              <a:t>Bilgi</a:t>
            </a:r>
            <a:r>
              <a:rPr lang="tr-TR" sz="2000" smtClean="0"/>
              <a:t> bölümü gözüküyor ve </a:t>
            </a:r>
            <a:r>
              <a:rPr lang="tr-TR" sz="2000" b="1" smtClean="0"/>
              <a:t>Gizli</a:t>
            </a:r>
            <a:r>
              <a:rPr lang="tr-TR" sz="2000" smtClean="0"/>
              <a:t> bölümü gözükmüyorsa </a:t>
            </a:r>
            <a:r>
              <a:rPr lang="tr-TR" sz="2000" b="1" smtClean="0"/>
              <a:t>Seçenekler</a:t>
            </a:r>
            <a:r>
              <a:rPr lang="tr-TR" sz="2000" smtClean="0"/>
              <a:t> menüsüne girilir ve </a:t>
            </a:r>
            <a:r>
              <a:rPr lang="tr-TR" sz="2000" b="1" smtClean="0"/>
              <a:t>Gizli</a:t>
            </a:r>
            <a:r>
              <a:rPr lang="tr-TR" sz="2000" smtClean="0"/>
              <a:t> butonu tıklanır</a:t>
            </a:r>
          </a:p>
        </p:txBody>
      </p:sp>
      <p:sp>
        <p:nvSpPr>
          <p:cNvPr id="4" name="Dikdörtgen 3"/>
          <p:cNvSpPr/>
          <p:nvPr/>
        </p:nvSpPr>
        <p:spPr>
          <a:xfrm>
            <a:off x="346075" y="12700"/>
            <a:ext cx="8031163" cy="461963"/>
          </a:xfrm>
          <a:prstGeom prst="rect">
            <a:avLst/>
          </a:prstGeom>
        </p:spPr>
        <p:txBody>
          <a:bodyPr>
            <a:spAutoFit/>
          </a:bodyPr>
          <a:lstStyle/>
          <a:p>
            <a:pPr lvl="2" algn="ctr">
              <a:defRPr/>
            </a:pPr>
            <a:r>
              <a:rPr lang="tr-TR" sz="2400" b="1" cap="all" dirty="0">
                <a:latin typeface="Arial" charset="0"/>
              </a:rPr>
              <a:t>Eposta Oluşturma ve Gönderme</a:t>
            </a:r>
          </a:p>
        </p:txBody>
      </p:sp>
    </p:spTree>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147638" y="604838"/>
            <a:ext cx="8675687" cy="5140325"/>
          </a:xfrm>
        </p:spPr>
        <p:txBody>
          <a:bodyPr/>
          <a:lstStyle/>
          <a:p>
            <a:pPr>
              <a:lnSpc>
                <a:spcPct val="150000"/>
              </a:lnSpc>
            </a:pPr>
            <a:r>
              <a:rPr lang="tr-TR" sz="1800" b="1" smtClean="0"/>
              <a:t>Konu</a:t>
            </a:r>
            <a:r>
              <a:rPr lang="tr-TR" sz="1800" smtClean="0"/>
              <a:t>	: Gönderilecek epostanın konusu ya da başlığı bu bölüme yazılır. Bir iki kelime ideal olmakla birlikte kısa bir cümle şeklinde de konu belirtilebilir.</a:t>
            </a:r>
          </a:p>
          <a:p>
            <a:pPr>
              <a:lnSpc>
                <a:spcPct val="150000"/>
              </a:lnSpc>
            </a:pPr>
            <a:r>
              <a:rPr lang="tr-TR" sz="1800" b="1" smtClean="0"/>
              <a:t>İçerik	</a:t>
            </a:r>
            <a:r>
              <a:rPr lang="tr-TR" sz="1800" smtClean="0"/>
              <a:t>: Gönderilecek epostanın içeriği bu bölüme yazılır. Eposta gönderme penceresi Microsoft Word programına benzemektedir. Bu bölüme metin, resim, tablo, şekil vb. muhteva eklenebilir.</a:t>
            </a:r>
          </a:p>
          <a:p>
            <a:pPr>
              <a:lnSpc>
                <a:spcPct val="150000"/>
              </a:lnSpc>
            </a:pPr>
            <a:r>
              <a:rPr lang="tr-TR" sz="1800" b="1" smtClean="0"/>
              <a:t>Dosya Ekle	</a:t>
            </a:r>
            <a:r>
              <a:rPr lang="tr-TR" sz="1800" smtClean="0"/>
              <a:t>: Üst menülerde</a:t>
            </a:r>
            <a:r>
              <a:rPr lang="tr-TR" sz="1800" b="1" smtClean="0"/>
              <a:t> </a:t>
            </a:r>
            <a:r>
              <a:rPr lang="tr-TR" sz="1800" smtClean="0"/>
              <a:t>yer alan bu buton tıklanarak eposta ile birlikte herhangi bir dosya da gönderilebilir. Dikkat edilmesi gereken husus dosyanın boyutudur. Yüksek boyutlu (Örneğin 10 MB ve daha fazlası) dosyalar daha yavaş gönderilmekte bu boyut çok daha fazla olduğunda  (Örneğin 100 MB ve daha fazlası) epostanın gitmeme veya ulaşmama olasılığı yükselmektedir.</a:t>
            </a:r>
          </a:p>
          <a:p>
            <a:pPr>
              <a:lnSpc>
                <a:spcPct val="150000"/>
              </a:lnSpc>
            </a:pPr>
            <a:endParaRPr lang="tr-TR" sz="1800" smtClean="0"/>
          </a:p>
        </p:txBody>
      </p:sp>
      <p:sp>
        <p:nvSpPr>
          <p:cNvPr id="4" name="Dikdörtgen 3"/>
          <p:cNvSpPr/>
          <p:nvPr/>
        </p:nvSpPr>
        <p:spPr>
          <a:xfrm>
            <a:off x="382588" y="85725"/>
            <a:ext cx="8032750" cy="461963"/>
          </a:xfrm>
          <a:prstGeom prst="rect">
            <a:avLst/>
          </a:prstGeom>
        </p:spPr>
        <p:txBody>
          <a:bodyPr>
            <a:spAutoFit/>
          </a:bodyPr>
          <a:lstStyle/>
          <a:p>
            <a:pPr lvl="2" algn="ctr">
              <a:defRPr/>
            </a:pPr>
            <a:r>
              <a:rPr lang="tr-TR" sz="2400" b="1" cap="all" dirty="0">
                <a:latin typeface="Arial" charset="0"/>
              </a:rPr>
              <a:t>Eposta Oluşturma ve Gönderme</a:t>
            </a:r>
          </a:p>
        </p:txBody>
      </p:sp>
    </p:spTree>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7238"/>
            <a:ext cx="7143750"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20688" y="61913"/>
            <a:ext cx="8031162" cy="461962"/>
          </a:xfrm>
          <a:prstGeom prst="rect">
            <a:avLst/>
          </a:prstGeom>
        </p:spPr>
        <p:txBody>
          <a:bodyPr>
            <a:spAutoFit/>
          </a:bodyPr>
          <a:lstStyle/>
          <a:p>
            <a:pPr lvl="2" algn="ctr">
              <a:defRPr/>
            </a:pPr>
            <a:r>
              <a:rPr lang="tr-TR" sz="2400" b="1" cap="all" dirty="0">
                <a:latin typeface="Arial" charset="0"/>
              </a:rPr>
              <a:t>Eposta Oluşturma ve Gönderme</a:t>
            </a:r>
          </a:p>
        </p:txBody>
      </p:sp>
    </p:spTree>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75687" cy="5140325"/>
          </a:xfrm>
        </p:spPr>
        <p:txBody>
          <a:bodyPr/>
          <a:lstStyle/>
          <a:p>
            <a:pPr>
              <a:lnSpc>
                <a:spcPct val="150000"/>
              </a:lnSpc>
              <a:buFont typeface="Wingdings" pitchFamily="2" charset="2"/>
              <a:buChar char="Ø"/>
              <a:defRPr/>
            </a:pPr>
            <a:r>
              <a:rPr lang="tr-TR" sz="1800" dirty="0"/>
              <a:t>Seçenekler menüsünde yer alan</a:t>
            </a:r>
            <a:r>
              <a:rPr lang="tr-TR" sz="1800" b="1" dirty="0"/>
              <a:t> Teslim Bilgisi İste </a:t>
            </a:r>
            <a:r>
              <a:rPr lang="tr-TR" sz="1800" dirty="0"/>
              <a:t>kutucuğu tıklandığında epostanın karşı tarafa teslim edildiği bilgisi dönerken, </a:t>
            </a:r>
            <a:r>
              <a:rPr lang="tr-TR" sz="1800" b="1" dirty="0"/>
              <a:t>Okundu Bilgisi İste </a:t>
            </a:r>
            <a:r>
              <a:rPr lang="tr-TR" sz="1800" dirty="0"/>
              <a:t>kutucuğu tıklandığında karşı tarafa okunup okunmadığına dair bir soru sorması ve yanıt alıp mesaj şeklinde dönülmesi sağlanabilir. </a:t>
            </a:r>
            <a:endParaRPr lang="tr-TR" sz="1800" dirty="0" smtClean="0"/>
          </a:p>
          <a:p>
            <a:pPr>
              <a:lnSpc>
                <a:spcPct val="150000"/>
              </a:lnSpc>
              <a:buFont typeface="Wingdings" pitchFamily="2" charset="2"/>
              <a:buChar char="Ø"/>
              <a:defRPr/>
            </a:pPr>
            <a:r>
              <a:rPr lang="tr-TR" sz="1800" dirty="0" smtClean="0"/>
              <a:t>Böylece </a:t>
            </a:r>
            <a:r>
              <a:rPr lang="tr-TR" sz="1800" dirty="0"/>
              <a:t>gönderilen epostanın teslim edilip edilmediği ve okunup okunmadığına dair bilgi sahibi olunacaktır.</a:t>
            </a:r>
          </a:p>
          <a:p>
            <a:pPr marL="0" indent="0">
              <a:lnSpc>
                <a:spcPct val="150000"/>
              </a:lnSpc>
              <a:buFontTx/>
              <a:buNone/>
              <a:defRPr/>
            </a:pPr>
            <a:r>
              <a:rPr lang="tr-TR" sz="1800" dirty="0" smtClean="0"/>
              <a:t>	Epostanın </a:t>
            </a:r>
            <a:r>
              <a:rPr lang="tr-TR" sz="1800" dirty="0"/>
              <a:t>kime gönderileceği, konusu, içeriği tamamlandıktan sonra sol üst kısımda bulunan </a:t>
            </a:r>
            <a:r>
              <a:rPr lang="tr-TR" sz="1800" b="1" dirty="0"/>
              <a:t>Gönder</a:t>
            </a:r>
            <a:r>
              <a:rPr lang="tr-TR" sz="1800" dirty="0"/>
              <a:t> butonu tıklanarak eposta gönderilir.</a:t>
            </a:r>
          </a:p>
          <a:p>
            <a:pPr eaLnBrk="1" hangingPunct="1">
              <a:lnSpc>
                <a:spcPct val="150000"/>
              </a:lnSpc>
              <a:buFont typeface="Wingdings" pitchFamily="2" charset="2"/>
              <a:buChar char="Ø"/>
              <a:defRPr/>
            </a:pPr>
            <a:endParaRPr lang="tr-TR" sz="1800" dirty="0" smtClean="0"/>
          </a:p>
        </p:txBody>
      </p:sp>
      <p:sp>
        <p:nvSpPr>
          <p:cNvPr id="4" name="Dikdörtgen 3"/>
          <p:cNvSpPr/>
          <p:nvPr/>
        </p:nvSpPr>
        <p:spPr>
          <a:xfrm>
            <a:off x="431800" y="136525"/>
            <a:ext cx="8032750" cy="460375"/>
          </a:xfrm>
          <a:prstGeom prst="rect">
            <a:avLst/>
          </a:prstGeom>
        </p:spPr>
        <p:txBody>
          <a:bodyPr>
            <a:spAutoFit/>
          </a:bodyPr>
          <a:lstStyle/>
          <a:p>
            <a:pPr lvl="2" algn="ctr">
              <a:defRPr/>
            </a:pPr>
            <a:r>
              <a:rPr lang="tr-TR" sz="2400" b="1" cap="all" dirty="0">
                <a:latin typeface="Arial" charset="0"/>
              </a:rPr>
              <a:t>Eposta Oluşturma ve Gönderme</a:t>
            </a:r>
          </a:p>
        </p:txBody>
      </p:sp>
    </p:spTree>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724900" cy="3200400"/>
          </a:xfrm>
        </p:spPr>
        <p:txBody>
          <a:bodyPr/>
          <a:lstStyle/>
          <a:p>
            <a:pPr>
              <a:lnSpc>
                <a:spcPct val="150000"/>
              </a:lnSpc>
              <a:buFont typeface="Wingdings" pitchFamily="2" charset="2"/>
              <a:buChar char="Ø"/>
              <a:defRPr/>
            </a:pPr>
            <a:r>
              <a:rPr lang="tr-TR" sz="1800" dirty="0"/>
              <a:t>Eposta almak Outlook’ta kavram olarak </a:t>
            </a:r>
            <a:r>
              <a:rPr lang="tr-TR" sz="1800" b="1" dirty="0"/>
              <a:t>Gönder/Al</a:t>
            </a:r>
            <a:r>
              <a:rPr lang="tr-TR" sz="1800" dirty="0"/>
              <a:t> şeklinde ifade edilmektedir. </a:t>
            </a:r>
          </a:p>
          <a:p>
            <a:pPr marL="0" indent="0">
              <a:lnSpc>
                <a:spcPct val="150000"/>
              </a:lnSpc>
              <a:buFontTx/>
              <a:buNone/>
              <a:defRPr/>
            </a:pPr>
            <a:r>
              <a:rPr lang="tr-TR" sz="1800" dirty="0"/>
              <a:t>Epostaları </a:t>
            </a:r>
            <a:r>
              <a:rPr lang="tr-TR" sz="1800" b="1" dirty="0"/>
              <a:t>Gönder/Al</a:t>
            </a:r>
            <a:r>
              <a:rPr lang="tr-TR" sz="1800" dirty="0"/>
              <a:t> yapmanın birkaç kolay yolu vardır:</a:t>
            </a:r>
          </a:p>
          <a:p>
            <a:pPr>
              <a:lnSpc>
                <a:spcPct val="150000"/>
              </a:lnSpc>
              <a:buFont typeface="Wingdings" pitchFamily="2" charset="2"/>
              <a:buChar char="ü"/>
              <a:defRPr/>
            </a:pPr>
            <a:r>
              <a:rPr lang="tr-TR" sz="1800" dirty="0"/>
              <a:t>Birincisi Outlook açıldığında epostalar otomatik olarak </a:t>
            </a:r>
            <a:r>
              <a:rPr lang="tr-TR" sz="1800" b="1" dirty="0"/>
              <a:t>Gönder/Al</a:t>
            </a:r>
            <a:r>
              <a:rPr lang="tr-TR" sz="1800" dirty="0"/>
              <a:t> yapılır. </a:t>
            </a:r>
          </a:p>
          <a:p>
            <a:pPr>
              <a:lnSpc>
                <a:spcPct val="150000"/>
              </a:lnSpc>
              <a:buFont typeface="Wingdings" pitchFamily="2" charset="2"/>
              <a:buChar char="ü"/>
              <a:defRPr/>
            </a:pPr>
            <a:r>
              <a:rPr lang="tr-TR" sz="1800" dirty="0"/>
              <a:t>İkincisi Outlook ayarlarından her 15 dakikada veya benzer bir sürede otomatik olarak Gönder/al yapılması ayarlanabilir. </a:t>
            </a:r>
          </a:p>
          <a:p>
            <a:pPr>
              <a:lnSpc>
                <a:spcPct val="150000"/>
              </a:lnSpc>
              <a:buFont typeface="Wingdings" pitchFamily="2" charset="2"/>
              <a:buChar char="ü"/>
              <a:defRPr/>
            </a:pPr>
            <a:r>
              <a:rPr lang="tr-TR" sz="1800" dirty="0"/>
              <a:t>Son olarak Outlook açık iken </a:t>
            </a:r>
            <a:r>
              <a:rPr lang="tr-TR" sz="1800" b="1" dirty="0"/>
              <a:t>Gönder/Al</a:t>
            </a:r>
            <a:r>
              <a:rPr lang="tr-TR" sz="1800" dirty="0"/>
              <a:t> butonu tıklanarak Gönderme ve Alma yapılabilir.</a:t>
            </a:r>
          </a:p>
          <a:p>
            <a:pPr eaLnBrk="1" hangingPunct="1">
              <a:lnSpc>
                <a:spcPct val="150000"/>
              </a:lnSpc>
              <a:buFont typeface="Wingdings" pitchFamily="2" charset="2"/>
              <a:buChar char="Ø"/>
              <a:defRPr/>
            </a:pPr>
            <a:endParaRPr lang="tr-TR" sz="1800" dirty="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EPOSTA </a:t>
            </a:r>
            <a:r>
              <a:rPr lang="tr-TR" sz="2800" b="1" cap="all" dirty="0"/>
              <a:t>ALMA</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3729038"/>
            <a:ext cx="5043488"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47638" y="604838"/>
            <a:ext cx="8675687" cy="5140325"/>
          </a:xfrm>
        </p:spPr>
        <p:txBody>
          <a:bodyPr/>
          <a:lstStyle/>
          <a:p>
            <a:pPr>
              <a:lnSpc>
                <a:spcPct val="150000"/>
              </a:lnSpc>
              <a:buFont typeface="Wingdings" pitchFamily="2" charset="2"/>
              <a:buChar char="Ø"/>
            </a:pPr>
            <a:r>
              <a:rPr lang="tr-TR" sz="2000" smtClean="0"/>
              <a:t>Outlook arşiv için de önemli avantajlar sunmaktadır. </a:t>
            </a:r>
          </a:p>
          <a:p>
            <a:pPr>
              <a:lnSpc>
                <a:spcPct val="150000"/>
              </a:lnSpc>
              <a:buFont typeface="Wingdings" pitchFamily="2" charset="2"/>
              <a:buChar char="Ø"/>
            </a:pPr>
            <a:r>
              <a:rPr lang="tr-TR" sz="2000" smtClean="0"/>
              <a:t>Web sitesinden açılan bir eposta hesabının içeriği yani içerisindeki epostalar web sitesinin ait olduğu sunucularda depolanırken, Outlook’ta epostalar kullanıcının bilgisayarında depolanmaktadır. </a:t>
            </a:r>
          </a:p>
          <a:p>
            <a:pPr>
              <a:lnSpc>
                <a:spcPct val="150000"/>
              </a:lnSpc>
              <a:buFont typeface="Wingdings" pitchFamily="2" charset="2"/>
              <a:buChar char="Ø"/>
            </a:pPr>
            <a:r>
              <a:rPr lang="tr-TR" sz="2000" smtClean="0"/>
              <a:t>Herhangi bir yazılım yenilemesinde ya da bilgisayar değişiminde bu dosyalar aktarılabilmekte, epostalarda kayıp yaşanmamaktadır. </a:t>
            </a:r>
          </a:p>
          <a:p>
            <a:pPr>
              <a:lnSpc>
                <a:spcPct val="150000"/>
              </a:lnSpc>
              <a:buFont typeface="Wingdings" pitchFamily="2" charset="2"/>
              <a:buChar char="Ø"/>
            </a:pPr>
            <a:r>
              <a:rPr lang="tr-TR" sz="2000" smtClean="0"/>
              <a:t>Ayarlandığı takdirde Outlook’a gelen epostalar aynı zamanda sunucuda da kalabilmektedir.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GİRİŞ</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47638" y="604838"/>
            <a:ext cx="8675687" cy="2805112"/>
          </a:xfrm>
        </p:spPr>
        <p:txBody>
          <a:bodyPr/>
          <a:lstStyle/>
          <a:p>
            <a:pPr>
              <a:lnSpc>
                <a:spcPct val="150000"/>
              </a:lnSpc>
              <a:buFont typeface="Wingdings" pitchFamily="2" charset="2"/>
              <a:buChar char="Ø"/>
            </a:pPr>
            <a:r>
              <a:rPr lang="tr-TR" sz="1800" smtClean="0"/>
              <a:t>Her üç durumda da Eposta hesapları internet üzerinden kontrol edilecek ve yeni gelen epostalar Outlook’ta görüntülenmeye başlanacaktır.</a:t>
            </a:r>
          </a:p>
          <a:p>
            <a:pPr>
              <a:lnSpc>
                <a:spcPct val="150000"/>
              </a:lnSpc>
              <a:buFont typeface="Wingdings" pitchFamily="2" charset="2"/>
              <a:buChar char="Ø"/>
            </a:pPr>
            <a:r>
              <a:rPr lang="tr-TR" sz="1800" smtClean="0"/>
              <a:t>Eposta kurulumu esnasında epostaların bir kopyası da sunucuda kalsın seçeneği işaretlenmemiş ise alınan epostalar sunucudan silinecek ve yalnızca bilgisayardaki Outlook’ta saklanacaktır.</a:t>
            </a:r>
          </a:p>
          <a:p>
            <a:pPr eaLnBrk="1" hangingPunct="1">
              <a:lnSpc>
                <a:spcPct val="150000"/>
              </a:lnSpc>
              <a:buFont typeface="Wingdings" pitchFamily="2" charset="2"/>
              <a:buChar char="Ø"/>
            </a:pPr>
            <a:endParaRPr lang="tr-TR" sz="1800" smtClean="0"/>
          </a:p>
        </p:txBody>
      </p:sp>
      <p:sp>
        <p:nvSpPr>
          <p:cNvPr id="4" name="Rectangle 2"/>
          <p:cNvSpPr txBox="1">
            <a:spLocks noChangeArrowheads="1"/>
          </p:cNvSpPr>
          <p:nvPr/>
        </p:nvSpPr>
        <p:spPr bwMode="auto">
          <a:xfrm>
            <a:off x="609600" y="152400"/>
            <a:ext cx="82296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tr-TR" sz="2800" b="1" cap="all" dirty="0" smtClean="0"/>
              <a:t>EPOSTA ALMA</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147638" y="604838"/>
            <a:ext cx="8724900" cy="2397125"/>
          </a:xfrm>
        </p:spPr>
        <p:txBody>
          <a:bodyPr/>
          <a:lstStyle/>
          <a:p>
            <a:pPr>
              <a:lnSpc>
                <a:spcPct val="150000"/>
              </a:lnSpc>
              <a:buFont typeface="Wingdings" pitchFamily="2" charset="2"/>
              <a:buChar char="Ø"/>
            </a:pPr>
            <a:r>
              <a:rPr lang="tr-TR" sz="2000" smtClean="0"/>
              <a:t>Gelen Kutusunda Eposta seçili iken Menüde </a:t>
            </a:r>
            <a:r>
              <a:rPr lang="tr-TR" sz="2000" b="1" smtClean="0"/>
              <a:t>Yanıtla</a:t>
            </a:r>
            <a:r>
              <a:rPr lang="tr-TR" sz="2000" smtClean="0"/>
              <a:t> butonu tıklanır. </a:t>
            </a:r>
          </a:p>
          <a:p>
            <a:pPr>
              <a:lnSpc>
                <a:spcPct val="150000"/>
              </a:lnSpc>
              <a:buFont typeface="Wingdings" pitchFamily="2" charset="2"/>
              <a:buChar char="Ø"/>
            </a:pPr>
            <a:r>
              <a:rPr lang="tr-TR" sz="2000" smtClean="0"/>
              <a:t>Daha sonra epostaya yanıt yazılır. </a:t>
            </a:r>
          </a:p>
          <a:p>
            <a:pPr>
              <a:lnSpc>
                <a:spcPct val="150000"/>
              </a:lnSpc>
              <a:buFont typeface="Wingdings" pitchFamily="2" charset="2"/>
              <a:buChar char="Ø"/>
            </a:pPr>
            <a:r>
              <a:rPr lang="tr-TR" sz="2000" smtClean="0"/>
              <a:t>Bu durumda </a:t>
            </a:r>
            <a:r>
              <a:rPr lang="tr-TR" sz="2000" b="1" smtClean="0"/>
              <a:t>Kime</a:t>
            </a:r>
            <a:r>
              <a:rPr lang="tr-TR" sz="2000" smtClean="0"/>
              <a:t> bölümüne, yanıtlanan eposta sahibinin eposta adresi kendiliğinden gelecektir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EPOSTA </a:t>
            </a:r>
            <a:r>
              <a:rPr lang="tr-TR" sz="2800" b="1" cap="all" dirty="0"/>
              <a:t>YANITLAMA</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3236913"/>
            <a:ext cx="61214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47638" y="604838"/>
            <a:ext cx="8624887" cy="1890712"/>
          </a:xfrm>
        </p:spPr>
        <p:txBody>
          <a:bodyPr/>
          <a:lstStyle/>
          <a:p>
            <a:pPr>
              <a:lnSpc>
                <a:spcPct val="150000"/>
              </a:lnSpc>
            </a:pPr>
            <a:r>
              <a:rPr lang="tr-TR" sz="1800" smtClean="0"/>
              <a:t>Gelen Kutusunda Eposta seçili iken Menüde </a:t>
            </a:r>
            <a:r>
              <a:rPr lang="tr-TR" sz="1800" b="1" smtClean="0"/>
              <a:t>İlet</a:t>
            </a:r>
            <a:r>
              <a:rPr lang="tr-TR" sz="1800" smtClean="0"/>
              <a:t> butonu tıklanır. </a:t>
            </a:r>
          </a:p>
          <a:p>
            <a:pPr>
              <a:lnSpc>
                <a:spcPct val="150000"/>
              </a:lnSpc>
            </a:pPr>
            <a:r>
              <a:rPr lang="tr-TR" sz="1800" smtClean="0"/>
              <a:t>Daha sonra iletilecek kişinin eposta adresi </a:t>
            </a:r>
            <a:r>
              <a:rPr lang="tr-TR" sz="1800" b="1" smtClean="0"/>
              <a:t>Kime</a:t>
            </a:r>
            <a:r>
              <a:rPr lang="tr-TR" sz="1800" smtClean="0"/>
              <a:t> bölümüne yazılır. </a:t>
            </a:r>
          </a:p>
          <a:p>
            <a:pPr>
              <a:lnSpc>
                <a:spcPct val="150000"/>
              </a:lnSpc>
            </a:pPr>
            <a:r>
              <a:rPr lang="tr-TR" sz="1800" smtClean="0"/>
              <a:t>Bu durumda </a:t>
            </a:r>
            <a:r>
              <a:rPr lang="tr-TR" sz="1800" b="1" smtClean="0"/>
              <a:t>İçerik</a:t>
            </a:r>
            <a:r>
              <a:rPr lang="tr-TR" sz="1800" smtClean="0"/>
              <a:t> bölümüne, iletilen epostanın içeriği kendiliğinden gelecektir.</a:t>
            </a:r>
          </a:p>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GELEN </a:t>
            </a:r>
            <a:r>
              <a:rPr lang="tr-TR" sz="2800" b="1" cap="all" dirty="0"/>
              <a:t>EPOSTAYI BAŞKA BİRİSİNE İLETME</a:t>
            </a: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088" y="2587625"/>
            <a:ext cx="5808662"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75687" cy="5140325"/>
          </a:xfrm>
        </p:spPr>
        <p:txBody>
          <a:bodyPr/>
          <a:lstStyle/>
          <a:p>
            <a:pPr marL="1371600" lvl="2" indent="-457200">
              <a:buFontTx/>
              <a:buAutoNum type="arabicPeriod"/>
            </a:pPr>
            <a:r>
              <a:rPr lang="tr-TR" b="1" smtClean="0"/>
              <a:t>KURAL OLUŞTURMA</a:t>
            </a:r>
          </a:p>
          <a:p>
            <a:pPr>
              <a:lnSpc>
                <a:spcPct val="150000"/>
              </a:lnSpc>
              <a:buFont typeface="Wingdings" pitchFamily="2" charset="2"/>
              <a:buChar char="Ø"/>
            </a:pPr>
            <a:r>
              <a:rPr lang="tr-TR" sz="1800" smtClean="0"/>
              <a:t>Gelen epostalarla ilgili kurallar oluşturmak, eposta yönetimini daha da kolaylaştırıcı bir uygulamadır. </a:t>
            </a:r>
          </a:p>
          <a:p>
            <a:pPr>
              <a:lnSpc>
                <a:spcPct val="150000"/>
              </a:lnSpc>
              <a:buFont typeface="Wingdings" pitchFamily="2" charset="2"/>
              <a:buChar char="Ø"/>
            </a:pPr>
            <a:r>
              <a:rPr lang="tr-TR" sz="1800" smtClean="0"/>
              <a:t>Örneğin A kişisinden gelen epostaların A klasörüne, bankalardan gelen epostaların bankalar klasörüne, konusunda veya içeriğinde X kavramı geçen epostaların direkt Silinmiş Öğeler içerisine gitmesi isteniyorsa bunlarla ilgili kurallar oluşturulabilir.</a:t>
            </a:r>
          </a:p>
          <a:p>
            <a:pPr>
              <a:lnSpc>
                <a:spcPct val="150000"/>
              </a:lnSpc>
              <a:buFont typeface="Wingdings" pitchFamily="2" charset="2"/>
              <a:buChar char="Ø"/>
            </a:pPr>
            <a:r>
              <a:rPr lang="tr-TR" sz="1800" smtClean="0"/>
              <a:t>Örnekte Türk Hava Yolları’ndan gelen epostaların, oluşturulacak olan THY klasörüne gitmesi kuralı oluşturulacaktır. </a:t>
            </a:r>
          </a:p>
          <a:p>
            <a:pPr>
              <a:lnSpc>
                <a:spcPct val="150000"/>
              </a:lnSpc>
              <a:buFont typeface="Wingdings" pitchFamily="2" charset="2"/>
              <a:buChar char="Ø"/>
            </a:pPr>
            <a:r>
              <a:rPr lang="tr-TR" sz="1800" smtClean="0"/>
              <a:t>Böylece Outlook’ta Gönder/al yapıldığında Türk Hava Yolları’ndan gelen epostalar kendiliğinden THY klasörünün içerisine gidecektir.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EPOSTALARLA </a:t>
            </a:r>
            <a:r>
              <a:rPr lang="tr-TR" sz="2800" b="1" cap="all" dirty="0"/>
              <a:t>İLGİLİ DİĞER UYGULAMALAR</a:t>
            </a:r>
          </a:p>
        </p:txBody>
      </p:sp>
    </p:spTree>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841375"/>
            <a:ext cx="7265987"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0"/>
            <a:ext cx="8229600" cy="617538"/>
          </a:xfrm>
        </p:spPr>
        <p:txBody>
          <a:bodyPr/>
          <a:lstStyle/>
          <a:p>
            <a:pPr>
              <a:defRPr/>
            </a:pPr>
            <a:r>
              <a:rPr lang="tr-TR" sz="2800" b="1" cap="all" dirty="0" smtClean="0"/>
              <a:t>EPOSTALARLA </a:t>
            </a:r>
            <a:r>
              <a:rPr lang="tr-TR" sz="2800" b="1" cap="all" dirty="0"/>
              <a:t>İLGİLİ DİĞER UYGULAMALAR</a:t>
            </a:r>
          </a:p>
        </p:txBody>
      </p:sp>
    </p:spTree>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196850" y="617538"/>
            <a:ext cx="8810625" cy="1903412"/>
          </a:xfrm>
        </p:spPr>
        <p:txBody>
          <a:bodyPr/>
          <a:lstStyle/>
          <a:p>
            <a:pPr marL="85725" indent="-85725">
              <a:buFont typeface="Wingdings" pitchFamily="2" charset="2"/>
              <a:buChar char="Ø"/>
            </a:pPr>
            <a:r>
              <a:rPr lang="tr-TR" sz="1800" smtClean="0"/>
              <a:t>Bunun için önce Türk Hava Yollarından gelen eposta açılır ve Gelen Kutusu içerisinde bu eposta üzerinde sağ tıklanır. </a:t>
            </a:r>
          </a:p>
          <a:p>
            <a:pPr marL="85725" indent="-85725">
              <a:buFont typeface="Wingdings" pitchFamily="2" charset="2"/>
              <a:buChar char="Ø"/>
            </a:pPr>
            <a:r>
              <a:rPr lang="tr-TR" sz="1800" smtClean="0"/>
              <a:t>Açılan Menüden Kurallar ve Kural Oluştur menüleri seçilir.</a:t>
            </a:r>
          </a:p>
          <a:p>
            <a:pPr marL="85725" indent="-85725">
              <a:buFont typeface="Wingdings" pitchFamily="2" charset="2"/>
              <a:buChar char="Ø"/>
            </a:pPr>
            <a:r>
              <a:rPr lang="tr-TR" sz="1800" smtClean="0"/>
              <a:t>Açılan pencerede </a:t>
            </a:r>
            <a:r>
              <a:rPr lang="tr-TR" sz="1800" b="1" smtClean="0"/>
              <a:t>Kimden</a:t>
            </a:r>
            <a:r>
              <a:rPr lang="tr-TR" sz="1800" smtClean="0"/>
              <a:t> kutucuğu tıklanır. </a:t>
            </a:r>
          </a:p>
          <a:p>
            <a:pPr marL="85725" indent="-85725">
              <a:buFont typeface="Wingdings" pitchFamily="2" charset="2"/>
              <a:buChar char="Ø"/>
            </a:pPr>
            <a:r>
              <a:rPr lang="tr-TR" sz="1800" smtClean="0"/>
              <a:t>Öğeyi bu klasöre taşı kutucuğu tıklandıktan sonra </a:t>
            </a:r>
            <a:r>
              <a:rPr lang="tr-TR" sz="1800" b="1" smtClean="0"/>
              <a:t>Klasör Seç…</a:t>
            </a:r>
            <a:r>
              <a:rPr lang="tr-TR" sz="1800" smtClean="0"/>
              <a:t> butonu tıklanır.</a:t>
            </a:r>
          </a:p>
          <a:p>
            <a:pPr marL="85725" indent="-85725">
              <a:buFont typeface="Wingdings" pitchFamily="2" charset="2"/>
              <a:buChar char="Ø"/>
            </a:pPr>
            <a:r>
              <a:rPr lang="tr-TR" sz="1800" smtClean="0"/>
              <a:t>Açılan pencerede </a:t>
            </a:r>
            <a:r>
              <a:rPr lang="tr-TR" sz="1800" b="1" smtClean="0"/>
              <a:t>Yeni…</a:t>
            </a:r>
            <a:r>
              <a:rPr lang="tr-TR" sz="1800" smtClean="0"/>
              <a:t> butonu tıklanır.</a:t>
            </a:r>
          </a:p>
        </p:txBody>
      </p:sp>
      <p:sp>
        <p:nvSpPr>
          <p:cNvPr id="4" name="Rectangle 2"/>
          <p:cNvSpPr>
            <a:spLocks noGrp="1" noChangeArrowheads="1"/>
          </p:cNvSpPr>
          <p:nvPr>
            <p:ph type="title"/>
          </p:nvPr>
        </p:nvSpPr>
        <p:spPr>
          <a:xfrm>
            <a:off x="457200" y="0"/>
            <a:ext cx="8229600" cy="617538"/>
          </a:xfrm>
        </p:spPr>
        <p:txBody>
          <a:bodyPr/>
          <a:lstStyle/>
          <a:p>
            <a:pPr>
              <a:defRPr/>
            </a:pPr>
            <a:r>
              <a:rPr lang="tr-TR" sz="2800" b="1" cap="all" dirty="0" smtClean="0"/>
              <a:t>EPOSTALARLA </a:t>
            </a:r>
            <a:r>
              <a:rPr lang="tr-TR" sz="2800" b="1" cap="all" dirty="0"/>
              <a:t>İLGİLİ DİĞER UYGULAMALAR</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2654300"/>
            <a:ext cx="508952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4868862" cy="5302250"/>
          </a:xfrm>
        </p:spPr>
        <p:txBody>
          <a:bodyPr/>
          <a:lstStyle/>
          <a:p>
            <a:pPr marL="185738" indent="-185738">
              <a:lnSpc>
                <a:spcPct val="150000"/>
              </a:lnSpc>
              <a:buFont typeface="Wingdings" pitchFamily="2" charset="2"/>
              <a:buChar char="Ø"/>
              <a:defRPr/>
            </a:pPr>
            <a:r>
              <a:rPr lang="tr-TR" sz="1800" b="1" dirty="0"/>
              <a:t>Adı</a:t>
            </a:r>
            <a:r>
              <a:rPr lang="tr-TR" sz="1800" dirty="0"/>
              <a:t> bölümüne klasör adı olarak verilecek olan THY yazılır. </a:t>
            </a:r>
            <a:endParaRPr lang="tr-TR" sz="1800" dirty="0" smtClean="0"/>
          </a:p>
          <a:p>
            <a:pPr marL="185738" indent="-185738">
              <a:lnSpc>
                <a:spcPct val="150000"/>
              </a:lnSpc>
              <a:buFont typeface="Wingdings" pitchFamily="2" charset="2"/>
              <a:buChar char="Ø"/>
              <a:defRPr/>
            </a:pPr>
            <a:r>
              <a:rPr lang="tr-TR" sz="1800" b="1" dirty="0" smtClean="0"/>
              <a:t>Gelen </a:t>
            </a:r>
            <a:r>
              <a:rPr lang="tr-TR" sz="1800" b="1" dirty="0"/>
              <a:t>Kutusu</a:t>
            </a:r>
            <a:r>
              <a:rPr lang="tr-TR" sz="1800" dirty="0"/>
              <a:t> tıklanarak seçili hale getirilir. </a:t>
            </a:r>
          </a:p>
          <a:p>
            <a:pPr marL="185738" indent="-185738">
              <a:lnSpc>
                <a:spcPct val="150000"/>
              </a:lnSpc>
              <a:buFont typeface="Wingdings" pitchFamily="2" charset="2"/>
              <a:buChar char="Ø"/>
              <a:defRPr/>
            </a:pPr>
            <a:r>
              <a:rPr lang="tr-TR" sz="1800" dirty="0"/>
              <a:t>Böylece Kural oluşturulmuş olacaktır. </a:t>
            </a:r>
          </a:p>
          <a:p>
            <a:pPr marL="0" indent="0">
              <a:lnSpc>
                <a:spcPct val="150000"/>
              </a:lnSpc>
              <a:buFont typeface="Wingdings" pitchFamily="2" charset="2"/>
              <a:buChar char="Ø"/>
              <a:defRPr/>
            </a:pPr>
            <a:r>
              <a:rPr lang="tr-TR" sz="1800" dirty="0"/>
              <a:t>Eğer bu kural daha özel bir hale getirilecekse, örneğin Türk Hava Yolları’ndan yalnızca belli bir konuda gelen epostalar THY klasörüne gönderilmek isteniyorsa konu kısıtlaması yapılabilir. Yine bunun gibi onlarca özellikle özelleştirilmek istendiği takdirde </a:t>
            </a:r>
            <a:r>
              <a:rPr lang="tr-TR" sz="1800" b="1" dirty="0"/>
              <a:t>Gelişmiş Seçenekler…</a:t>
            </a:r>
            <a:r>
              <a:rPr lang="tr-TR" sz="1800" dirty="0"/>
              <a:t> butonu kullanılabilir.</a:t>
            </a:r>
          </a:p>
          <a:p>
            <a:pPr eaLnBrk="1" hangingPunct="1">
              <a:lnSpc>
                <a:spcPct val="150000"/>
              </a:lnSpc>
              <a:buFont typeface="Wingdings" pitchFamily="2" charset="2"/>
              <a:buChar char="Ø"/>
              <a:defRPr/>
            </a:pPr>
            <a:endParaRPr lang="tr-TR" sz="1800" dirty="0" smtClean="0"/>
          </a:p>
        </p:txBody>
      </p:sp>
      <p:sp>
        <p:nvSpPr>
          <p:cNvPr id="6" name="Rectangle 2"/>
          <p:cNvSpPr>
            <a:spLocks noGrp="1" noChangeArrowheads="1"/>
          </p:cNvSpPr>
          <p:nvPr>
            <p:ph type="title"/>
          </p:nvPr>
        </p:nvSpPr>
        <p:spPr>
          <a:xfrm>
            <a:off x="457200" y="0"/>
            <a:ext cx="8229600" cy="617538"/>
          </a:xfrm>
        </p:spPr>
        <p:txBody>
          <a:bodyPr/>
          <a:lstStyle/>
          <a:p>
            <a:pPr>
              <a:defRPr/>
            </a:pPr>
            <a:endParaRPr lang="tr-TR" sz="2800" b="1" cap="all" dirty="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265238"/>
            <a:ext cx="41529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47638" y="604838"/>
            <a:ext cx="4819650" cy="5140325"/>
          </a:xfrm>
        </p:spPr>
        <p:txBody>
          <a:bodyPr/>
          <a:lstStyle/>
          <a:p>
            <a:pPr>
              <a:lnSpc>
                <a:spcPct val="150000"/>
              </a:lnSpc>
              <a:buFont typeface="Wingdings" pitchFamily="2" charset="2"/>
              <a:buChar char="Ø"/>
            </a:pPr>
            <a:r>
              <a:rPr lang="tr-TR" sz="1800" smtClean="0"/>
              <a:t>Eposta konusunda en önemli sorunlardan birisi önemsiz epostalardır (spam). </a:t>
            </a:r>
          </a:p>
          <a:p>
            <a:pPr>
              <a:lnSpc>
                <a:spcPct val="150000"/>
              </a:lnSpc>
              <a:buFont typeface="Wingdings" pitchFamily="2" charset="2"/>
              <a:buChar char="Ø"/>
            </a:pPr>
            <a:r>
              <a:rPr lang="tr-TR" sz="1800" smtClean="0"/>
              <a:t>Epostalar Outlook’ta da otomatik veya elle önemsiz olarak belirlenebilir..</a:t>
            </a:r>
          </a:p>
          <a:p>
            <a:pPr>
              <a:lnSpc>
                <a:spcPct val="150000"/>
              </a:lnSpc>
              <a:buFont typeface="Wingdings" pitchFamily="2" charset="2"/>
              <a:buChar char="Ø"/>
            </a:pPr>
            <a:r>
              <a:rPr lang="tr-TR" sz="1800" smtClean="0"/>
              <a:t>Menüde yer alan </a:t>
            </a:r>
            <a:r>
              <a:rPr lang="tr-TR" sz="1800" b="1" smtClean="0"/>
              <a:t>Önemsiz</a:t>
            </a:r>
            <a:r>
              <a:rPr lang="tr-TR" sz="1800" smtClean="0"/>
              <a:t> açılır menüsü tıklandıktan sonra </a:t>
            </a:r>
            <a:r>
              <a:rPr lang="tr-TR" sz="1800" b="1" smtClean="0"/>
              <a:t>Önemsiz Eposta Seçenekleri </a:t>
            </a:r>
            <a:r>
              <a:rPr lang="tr-TR" sz="1800" smtClean="0"/>
              <a:t>tıklanarak yeni bir tıklanarak bir sonraki slayttaki resimden de görüldüğü gibi seçenekler çıkar.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ÖNEMSİZ </a:t>
            </a:r>
            <a:r>
              <a:rPr lang="tr-TR" sz="2800" b="1" cap="all" dirty="0"/>
              <a:t>EPOSTA SEÇENEKLERİ</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135063"/>
            <a:ext cx="37338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47638" y="604838"/>
            <a:ext cx="3881437" cy="5140325"/>
          </a:xfrm>
        </p:spPr>
        <p:txBody>
          <a:bodyPr/>
          <a:lstStyle/>
          <a:p>
            <a:pPr marL="185738" indent="-185738"/>
            <a:r>
              <a:rPr lang="tr-TR" sz="1800" smtClean="0"/>
              <a:t>Önemsiz Eposta Seçenekleri penceresinde önemsiz epostalarla ilgili seçenekler yer almaktadır. Bu seçeneklerden uygun olan işaretlenir.</a:t>
            </a:r>
          </a:p>
          <a:p>
            <a:pPr marL="185738" indent="-185738"/>
            <a:r>
              <a:rPr lang="tr-TR" sz="1800" smtClean="0"/>
              <a:t>Outlook’ta herhangi bir rahatsız edici eposta yukarıda belirtildiği gibi kural oluşturularak direkt Önemsiz Eposta klasörüne veya Silinmiş Öğeler içerisine gönderilebileceği gibi göndereni engelleyebilir. </a:t>
            </a:r>
          </a:p>
          <a:p>
            <a:pPr marL="185738" indent="-185738"/>
            <a:r>
              <a:rPr lang="tr-TR" sz="1800" smtClean="0"/>
              <a:t>Bu durumda eposta seçildikten sonra yukarıdaki resimde yer alan </a:t>
            </a:r>
            <a:r>
              <a:rPr lang="tr-TR" sz="1800" b="1" smtClean="0"/>
              <a:t>Göndereni Engelle</a:t>
            </a:r>
            <a:r>
              <a:rPr lang="tr-TR" sz="1800" smtClean="0"/>
              <a:t> seçeneği seçilmelidir.</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866775"/>
            <a:ext cx="4351337"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0"/>
            <a:ext cx="8229600" cy="617538"/>
          </a:xfrm>
        </p:spPr>
        <p:txBody>
          <a:bodyPr/>
          <a:lstStyle/>
          <a:p>
            <a:pPr>
              <a:defRPr/>
            </a:pPr>
            <a:r>
              <a:rPr lang="tr-TR" sz="2800" b="1" cap="all" dirty="0" smtClean="0"/>
              <a:t>ÖNEMSİZ </a:t>
            </a:r>
            <a:r>
              <a:rPr lang="tr-TR" sz="2800" b="1" cap="all" dirty="0"/>
              <a:t>EPOSTA SEÇENEKLERİ</a:t>
            </a:r>
          </a:p>
        </p:txBody>
      </p:sp>
    </p:spTree>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50287" cy="2363787"/>
          </a:xfrm>
        </p:spPr>
        <p:txBody>
          <a:bodyPr/>
          <a:lstStyle/>
          <a:p>
            <a:pPr marL="85725" indent="-85725">
              <a:lnSpc>
                <a:spcPct val="150000"/>
              </a:lnSpc>
              <a:buFont typeface="Wingdings" pitchFamily="2" charset="2"/>
              <a:buChar char="Ø"/>
              <a:defRPr/>
            </a:pPr>
            <a:r>
              <a:rPr lang="tr-TR" sz="2000" dirty="0"/>
              <a:t>Eposta izleme, epostaları önem sırasına göre işaretleme, epostaları daha sonra göz atmak için işaretleme gibi amaçlarla kullanılmaktadır.</a:t>
            </a:r>
          </a:p>
          <a:p>
            <a:pPr marL="85725" indent="-85725">
              <a:lnSpc>
                <a:spcPct val="150000"/>
              </a:lnSpc>
              <a:buFont typeface="Wingdings" pitchFamily="2" charset="2"/>
              <a:buChar char="Ø"/>
              <a:defRPr/>
            </a:pPr>
            <a:r>
              <a:rPr lang="tr-TR" sz="2000" dirty="0"/>
              <a:t>İlgili epostanın yanında bulunan bayrak simgesinin tıklanması ile eposta işaretlenmiş ve izlenen epostalar arasına girmiş olacaktır.</a:t>
            </a:r>
          </a:p>
          <a:p>
            <a:pPr eaLnBrk="1" hangingPunct="1">
              <a:lnSpc>
                <a:spcPct val="150000"/>
              </a:lnSpc>
              <a:buFont typeface="Wingdings" pitchFamily="2" charset="2"/>
              <a:buChar char="Ø"/>
              <a:defRPr/>
            </a:pPr>
            <a:endParaRPr lang="tr-TR" sz="2000" dirty="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EPOSTA </a:t>
            </a:r>
            <a:r>
              <a:rPr lang="tr-TR" sz="2800" b="1" cap="all" dirty="0"/>
              <a:t>İZLEME</a:t>
            </a: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2676525"/>
            <a:ext cx="6154738"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r>
              <a:rPr lang="tr-TR" sz="1800" smtClean="0"/>
              <a:t>Outlook programı ile çalışmak için en az bir eposta hesabı kurmak gerekmektedir. </a:t>
            </a:r>
          </a:p>
          <a:p>
            <a:pPr eaLnBrk="1" hangingPunct="1">
              <a:lnSpc>
                <a:spcPct val="150000"/>
              </a:lnSpc>
              <a:buFont typeface="Wingdings" pitchFamily="2" charset="2"/>
              <a:buChar char="Ø"/>
            </a:pPr>
            <a:r>
              <a:rPr lang="tr-TR" sz="1800" smtClean="0"/>
              <a:t>Ayrıca bu eposta hesabı, kişisel ya da kurumsal web barındırma hizmeti satın alınan firmaların sağladığı POP3 eposta hesabı olabileceği gibi, Gmail veya Hotmail gibi genellikle web tabanlı hizmet sunan eposta hesapları için de kullanılabilmektedir.</a:t>
            </a:r>
          </a:p>
          <a:p>
            <a:pPr eaLnBrk="1" hangingPunct="1">
              <a:lnSpc>
                <a:spcPct val="150000"/>
              </a:lnSpc>
              <a:buFont typeface="Wingdings" pitchFamily="2" charset="2"/>
              <a:buChar char="Ø"/>
            </a:pPr>
            <a:r>
              <a:rPr lang="tr-TR" sz="1800" smtClean="0"/>
              <a:t>Unutulmamalıdır ki Outlook bir eposta oluşturma programı değil, var olan bir eposta adresini yönetme programıdır. </a:t>
            </a:r>
          </a:p>
          <a:p>
            <a:pPr eaLnBrk="1" hangingPunct="1">
              <a:lnSpc>
                <a:spcPct val="150000"/>
              </a:lnSpc>
              <a:buFont typeface="Wingdings" pitchFamily="2" charset="2"/>
              <a:buChar char="Ø"/>
            </a:pPr>
            <a:r>
              <a:rPr lang="tr-TR" sz="1800" smtClean="0"/>
              <a:t>Bundan dolayı öncelikle eposta adresi ve şifresinin önceden oluşturulmuş olması gerekmektedir. </a:t>
            </a:r>
          </a:p>
          <a:p>
            <a:pPr eaLnBrk="1" hangingPunct="1">
              <a:lnSpc>
                <a:spcPct val="150000"/>
              </a:lnSpc>
              <a:buFont typeface="Wingdings" pitchFamily="2" charset="2"/>
              <a:buChar char="Ø"/>
            </a:pPr>
            <a:r>
              <a:rPr lang="tr-TR" sz="1800" smtClean="0"/>
              <a:t>Gmail, Hotmail vb. eposta sağlayıcılarından alınan epostalar için özel kurulum gerekmektedir. </a:t>
            </a:r>
          </a:p>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OUTLOOK’TA </a:t>
            </a:r>
            <a:r>
              <a:rPr lang="tr-TR" sz="2800" b="1" cap="all" dirty="0"/>
              <a:t>EPOSTA HESABI OLUŞTURMAK</a:t>
            </a:r>
          </a:p>
        </p:txBody>
      </p:sp>
    </p:spTree>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147638" y="469900"/>
            <a:ext cx="8810625" cy="1816100"/>
          </a:xfrm>
        </p:spPr>
        <p:txBody>
          <a:bodyPr/>
          <a:lstStyle/>
          <a:p>
            <a:pPr eaLnBrk="1" hangingPunct="1">
              <a:buFont typeface="Wingdings" pitchFamily="2" charset="2"/>
              <a:buChar char="Ø"/>
            </a:pPr>
            <a:r>
              <a:rPr lang="tr-TR" sz="1800" smtClean="0"/>
              <a:t>İzlemeye alınan epostaların tamamını görmek için resimde görülen İzleme için sekmesi tıklanır. </a:t>
            </a:r>
          </a:p>
          <a:p>
            <a:pPr eaLnBrk="1" hangingPunct="1">
              <a:buFont typeface="Wingdings" pitchFamily="2" charset="2"/>
              <a:buChar char="Ø"/>
            </a:pPr>
            <a:r>
              <a:rPr lang="tr-TR" sz="1800" smtClean="0"/>
              <a:t>Epostaların izlemeden çıkarılması için ise yine yan tarafındaki bayrak işaretinin tıklanması yeterlidir. </a:t>
            </a:r>
          </a:p>
          <a:p>
            <a:pPr eaLnBrk="1" hangingPunct="1">
              <a:buFont typeface="Wingdings" pitchFamily="2" charset="2"/>
              <a:buChar char="Ø"/>
            </a:pPr>
            <a:r>
              <a:rPr lang="tr-TR" sz="1800" smtClean="0"/>
              <a:t>Ayrıca eposta üzerinde sağ tıklanarak İzle menüsünün üzerine gelindiğinde değişik izleme seçenekleri görülecektir. </a:t>
            </a:r>
          </a:p>
          <a:p>
            <a:pPr eaLnBrk="1" hangingPunct="1">
              <a:buFont typeface="Wingdings" pitchFamily="2" charset="2"/>
              <a:buChar char="Ø"/>
            </a:pPr>
            <a:endParaRPr lang="tr-TR" sz="1800" smtClean="0"/>
          </a:p>
        </p:txBody>
      </p:sp>
      <p:sp>
        <p:nvSpPr>
          <p:cNvPr id="4" name="Rectangle 2"/>
          <p:cNvSpPr>
            <a:spLocks noGrp="1" noChangeArrowheads="1"/>
          </p:cNvSpPr>
          <p:nvPr>
            <p:ph type="title"/>
          </p:nvPr>
        </p:nvSpPr>
        <p:spPr>
          <a:xfrm>
            <a:off x="457200" y="0"/>
            <a:ext cx="8229600" cy="444500"/>
          </a:xfrm>
        </p:spPr>
        <p:txBody>
          <a:bodyPr/>
          <a:lstStyle/>
          <a:p>
            <a:pPr>
              <a:defRPr/>
            </a:pPr>
            <a:r>
              <a:rPr lang="tr-TR" sz="2400" b="1" cap="all" dirty="0" smtClean="0"/>
              <a:t>EPOSTA </a:t>
            </a:r>
            <a:r>
              <a:rPr lang="tr-TR" sz="2400" b="1" cap="all" dirty="0"/>
              <a:t>İZLEME</a:t>
            </a:r>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5" y="2436813"/>
            <a:ext cx="7316788"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99500" cy="2854325"/>
          </a:xfrm>
        </p:spPr>
        <p:txBody>
          <a:bodyPr/>
          <a:lstStyle/>
          <a:p>
            <a:pPr marL="85725" indent="-85725">
              <a:lnSpc>
                <a:spcPct val="150000"/>
              </a:lnSpc>
              <a:defRPr/>
            </a:pPr>
            <a:r>
              <a:rPr lang="tr-TR" sz="1800" dirty="0"/>
              <a:t>Epostalar </a:t>
            </a:r>
            <a:r>
              <a:rPr lang="tr-TR" sz="1800" b="1" dirty="0"/>
              <a:t>Gelen Kutusu</a:t>
            </a:r>
            <a:r>
              <a:rPr lang="tr-TR" sz="1800" dirty="0"/>
              <a:t> altında oluşturulmuş klasörlere sürükle bırak yöntemi ile veya eposta üzerinde sağ tıklama ile </a:t>
            </a:r>
            <a:r>
              <a:rPr lang="tr-TR" sz="1800" b="1" dirty="0"/>
              <a:t>Taşı</a:t>
            </a:r>
            <a:r>
              <a:rPr lang="tr-TR" sz="1800" dirty="0"/>
              <a:t> menüsü altındaki seçenekler kullanılarak taşınabilir. </a:t>
            </a:r>
          </a:p>
          <a:p>
            <a:pPr marL="85725" indent="-85725">
              <a:lnSpc>
                <a:spcPct val="150000"/>
              </a:lnSpc>
              <a:defRPr/>
            </a:pPr>
            <a:r>
              <a:rPr lang="tr-TR" sz="1800" b="1" dirty="0"/>
              <a:t>Gelen Kutusu</a:t>
            </a:r>
            <a:r>
              <a:rPr lang="tr-TR" sz="1800" dirty="0"/>
              <a:t> üzerinde sağ tıklayarak </a:t>
            </a:r>
            <a:r>
              <a:rPr lang="tr-TR" sz="1800" b="1" dirty="0"/>
              <a:t>Yeni Klasör</a:t>
            </a:r>
            <a:r>
              <a:rPr lang="tr-TR" sz="1800" dirty="0"/>
              <a:t> seçeneği seçildiğinde Klasör oluşturulabilir. Bu menü üzerinde bulunan </a:t>
            </a:r>
            <a:r>
              <a:rPr lang="tr-TR" sz="1800" b="1" dirty="0"/>
              <a:t>Klasör Sil, Klasörü Yeniden Adlandır, Klasörü Kopyala</a:t>
            </a:r>
            <a:r>
              <a:rPr lang="tr-TR" sz="1800" dirty="0"/>
              <a:t> seçenekleri de kullanılabilir.</a:t>
            </a:r>
          </a:p>
          <a:p>
            <a:pPr eaLnBrk="1" hangingPunct="1">
              <a:lnSpc>
                <a:spcPct val="150000"/>
              </a:lnSpc>
              <a:buFont typeface="Wingdings" pitchFamily="2" charset="2"/>
              <a:buChar char="Ø"/>
              <a:defRPr/>
            </a:pPr>
            <a:endParaRPr lang="tr-TR" sz="1800" dirty="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000" b="1" cap="all" dirty="0" smtClean="0"/>
              <a:t>KLASÖR </a:t>
            </a:r>
            <a:r>
              <a:rPr lang="tr-TR" sz="2000" b="1" cap="all" dirty="0"/>
              <a:t>OLUŞTURMA VE EPOSTAYI KLASÖRE TAŞIMA</a:t>
            </a: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3298825"/>
            <a:ext cx="47625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47638" y="604838"/>
            <a:ext cx="8712200" cy="965200"/>
          </a:xfrm>
        </p:spPr>
        <p:txBody>
          <a:bodyPr/>
          <a:lstStyle/>
          <a:p>
            <a:pPr eaLnBrk="1" hangingPunct="1">
              <a:lnSpc>
                <a:spcPct val="150000"/>
              </a:lnSpc>
              <a:buFont typeface="Wingdings" pitchFamily="2" charset="2"/>
              <a:buChar char="Ø"/>
            </a:pPr>
            <a:r>
              <a:rPr lang="tr-TR" sz="1800" smtClean="0"/>
              <a:t>Yeni bir randevu veya toplantı oluşturmak için </a:t>
            </a:r>
            <a:r>
              <a:rPr lang="tr-TR" sz="1800" b="1" smtClean="0"/>
              <a:t>Giriş</a:t>
            </a:r>
            <a:r>
              <a:rPr lang="tr-TR" sz="1800" smtClean="0"/>
              <a:t> Sekmesinden </a:t>
            </a:r>
            <a:r>
              <a:rPr lang="tr-TR" sz="1800" b="1" smtClean="0"/>
              <a:t>Yeni Randevu, Yeni Toplantı veya Yeni Öğeler </a:t>
            </a:r>
            <a:r>
              <a:rPr lang="tr-TR" sz="1800" smtClean="0"/>
              <a:t>tıklanır.</a:t>
            </a:r>
          </a:p>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TAKVİM</a:t>
            </a:r>
            <a:endParaRPr lang="tr-TR" sz="2800" b="1" cap="all" dirty="0"/>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154238"/>
            <a:ext cx="7415213"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493713"/>
            <a:ext cx="8848725" cy="2719387"/>
          </a:xfrm>
        </p:spPr>
        <p:txBody>
          <a:bodyPr/>
          <a:lstStyle/>
          <a:p>
            <a:pPr>
              <a:lnSpc>
                <a:spcPct val="150000"/>
              </a:lnSpc>
              <a:buFont typeface="+mj-lt"/>
              <a:buAutoNum type="arabicPeriod"/>
              <a:defRPr/>
            </a:pPr>
            <a:r>
              <a:rPr lang="tr-TR" sz="1800" b="1" cap="all" dirty="0"/>
              <a:t>Randevu Sekmesi</a:t>
            </a:r>
          </a:p>
          <a:p>
            <a:pPr>
              <a:lnSpc>
                <a:spcPct val="150000"/>
              </a:lnSpc>
              <a:buFont typeface="Wingdings" pitchFamily="2" charset="2"/>
              <a:buChar char="Ø"/>
              <a:defRPr/>
            </a:pPr>
            <a:r>
              <a:rPr lang="tr-TR" sz="1800" dirty="0"/>
              <a:t>Günlük, haftalık ve aylık çalışma zamanları ayarlanır. </a:t>
            </a:r>
            <a:endParaRPr lang="tr-TR" sz="1800" dirty="0" smtClean="0"/>
          </a:p>
          <a:p>
            <a:pPr>
              <a:lnSpc>
                <a:spcPct val="150000"/>
              </a:lnSpc>
              <a:buFont typeface="Wingdings" pitchFamily="2" charset="2"/>
              <a:buChar char="Ø"/>
              <a:defRPr/>
            </a:pPr>
            <a:r>
              <a:rPr lang="tr-TR" sz="1800" dirty="0" smtClean="0"/>
              <a:t>Randevu </a:t>
            </a:r>
            <a:r>
              <a:rPr lang="tr-TR" sz="1800" dirty="0"/>
              <a:t>sekmesinden yeni bir randevu oluşturma, zamanlama veya katılımcıları davet etme gibi işlemler yapılır. </a:t>
            </a:r>
            <a:endParaRPr lang="tr-TR" sz="1800" dirty="0" smtClean="0"/>
          </a:p>
          <a:p>
            <a:pPr>
              <a:lnSpc>
                <a:spcPct val="150000"/>
              </a:lnSpc>
              <a:buFont typeface="Wingdings" pitchFamily="2" charset="2"/>
              <a:buChar char="Ø"/>
              <a:defRPr/>
            </a:pPr>
            <a:r>
              <a:rPr lang="tr-TR" sz="1800" dirty="0" smtClean="0"/>
              <a:t>Çalışma </a:t>
            </a:r>
            <a:r>
              <a:rPr lang="tr-TR" sz="1800" dirty="0"/>
              <a:t>esnasında durum değiştirilir. Belli bir zaman süresinden sonra herhangi bir randevunun anımsatılması ayarlanır. </a:t>
            </a:r>
            <a:endParaRPr lang="tr-TR" sz="1800" dirty="0" smtClean="0"/>
          </a:p>
          <a:p>
            <a:pPr eaLnBrk="1" hangingPunct="1">
              <a:lnSpc>
                <a:spcPct val="150000"/>
              </a:lnSpc>
              <a:buFont typeface="Wingdings" pitchFamily="2" charset="2"/>
              <a:buChar char="Ø"/>
              <a:defRPr/>
            </a:pPr>
            <a:endParaRPr lang="tr-TR" sz="1800" dirty="0" smtClean="0"/>
          </a:p>
        </p:txBody>
      </p:sp>
      <p:sp>
        <p:nvSpPr>
          <p:cNvPr id="8" name="Rectangle 2"/>
          <p:cNvSpPr>
            <a:spLocks noGrp="1" noChangeArrowheads="1"/>
          </p:cNvSpPr>
          <p:nvPr>
            <p:ph type="title"/>
          </p:nvPr>
        </p:nvSpPr>
        <p:spPr>
          <a:xfrm>
            <a:off x="457200" y="-74613"/>
            <a:ext cx="8229600" cy="617538"/>
          </a:xfrm>
        </p:spPr>
        <p:txBody>
          <a:bodyPr/>
          <a:lstStyle/>
          <a:p>
            <a:pPr>
              <a:defRPr/>
            </a:pPr>
            <a:r>
              <a:rPr lang="tr-TR" sz="2800" b="1" cap="all" dirty="0" smtClean="0"/>
              <a:t>TAKVİM</a:t>
            </a:r>
            <a:endParaRPr lang="tr-TR" sz="2800" b="1" cap="all" dirty="0"/>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3213100"/>
            <a:ext cx="622935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147638" y="-12700"/>
            <a:ext cx="8823325" cy="1198563"/>
          </a:xfrm>
        </p:spPr>
        <p:txBody>
          <a:bodyPr/>
          <a:lstStyle/>
          <a:p>
            <a:pPr>
              <a:buFont typeface="Wingdings" pitchFamily="2" charset="2"/>
              <a:buChar char="Ø"/>
            </a:pPr>
            <a:r>
              <a:rPr lang="tr-TR" sz="1800" smtClean="0"/>
              <a:t>Öncelik sırasına göre randevular ayarlanır. </a:t>
            </a:r>
          </a:p>
          <a:p>
            <a:pPr>
              <a:buFont typeface="Wingdings" pitchFamily="2" charset="2"/>
              <a:buChar char="Ø"/>
            </a:pPr>
            <a:r>
              <a:rPr lang="tr-TR" sz="1800" smtClean="0"/>
              <a:t>Özel randevu ayarlayıp başkalarıyla paylaşılmaz. </a:t>
            </a:r>
          </a:p>
          <a:p>
            <a:pPr>
              <a:buFont typeface="Wingdings" pitchFamily="2" charset="2"/>
              <a:buChar char="Ø"/>
            </a:pPr>
            <a:r>
              <a:rPr lang="tr-TR" sz="1800" smtClean="0"/>
              <a:t>Katılımcıları davet et düğmesinden toplantıya girmesi gereken kişilere Eposta gönderilir.</a:t>
            </a:r>
          </a:p>
          <a:p>
            <a:pPr eaLnBrk="1" hangingPunct="1">
              <a:buFont typeface="Wingdings" pitchFamily="2" charset="2"/>
              <a:buChar char="Ø"/>
            </a:pPr>
            <a:endParaRPr lang="tr-TR" sz="1800" smtClean="0"/>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1435100"/>
            <a:ext cx="7440612"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147638" y="604838"/>
            <a:ext cx="8675687" cy="1766887"/>
          </a:xfrm>
        </p:spPr>
        <p:txBody>
          <a:bodyPr/>
          <a:lstStyle/>
          <a:p>
            <a:pPr eaLnBrk="1" hangingPunct="1">
              <a:lnSpc>
                <a:spcPct val="150000"/>
              </a:lnSpc>
              <a:buFont typeface="Wingdings" pitchFamily="2" charset="2"/>
              <a:buChar char="Ø"/>
            </a:pPr>
            <a:r>
              <a:rPr lang="tr-TR" sz="1800" smtClean="0"/>
              <a:t>Randevu, toplantılar ya da Epostalar farklı renklerle kategorilere ayırılır.</a:t>
            </a:r>
          </a:p>
          <a:p>
            <a:pPr eaLnBrk="1" hangingPunct="1">
              <a:lnSpc>
                <a:spcPct val="150000"/>
              </a:lnSpc>
              <a:buFont typeface="Wingdings" pitchFamily="2" charset="2"/>
              <a:buChar char="Ø"/>
            </a:pPr>
            <a:r>
              <a:rPr lang="tr-TR" sz="1800" smtClean="0"/>
              <a:t>Randevu yinelenme kısmında randevunun başlangıç ve bitiş saati ayarlanır.</a:t>
            </a:r>
          </a:p>
          <a:p>
            <a:pPr eaLnBrk="1" hangingPunct="1">
              <a:lnSpc>
                <a:spcPct val="150000"/>
              </a:lnSpc>
              <a:buFont typeface="Wingdings" pitchFamily="2" charset="2"/>
              <a:buChar char="Ø"/>
            </a:pPr>
            <a:r>
              <a:rPr lang="tr-TR" sz="1800" b="1" smtClean="0"/>
              <a:t>Giriş Sekmesi</a:t>
            </a:r>
            <a:r>
              <a:rPr lang="tr-TR" sz="1800" b="1" smtClean="0">
                <a:sym typeface="Wingdings" pitchFamily="2" charset="2"/>
              </a:rPr>
              <a:t></a:t>
            </a:r>
            <a:r>
              <a:rPr lang="tr-TR" sz="1800" b="1" smtClean="0"/>
              <a:t>Takvimleri Yöne</a:t>
            </a:r>
            <a:r>
              <a:rPr lang="tr-TR" sz="1800" smtClean="0"/>
              <a:t>t grubundan yeni takvim oluşturma, adres defterinden takvim için kişi ekleme ayarları yapılır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a:t>Randevu </a:t>
            </a:r>
            <a:r>
              <a:rPr lang="tr-TR" sz="2800" b="1" cap="all" dirty="0" err="1" smtClean="0"/>
              <a:t>Sekmesİ</a:t>
            </a:r>
            <a:endParaRPr lang="tr-TR" sz="2800" b="1" cap="all" dirty="0"/>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773363"/>
            <a:ext cx="8107362" cy="254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147638" y="604838"/>
            <a:ext cx="8402637" cy="1890712"/>
          </a:xfrm>
        </p:spPr>
        <p:txBody>
          <a:bodyPr/>
          <a:lstStyle/>
          <a:p>
            <a:pPr eaLnBrk="1" hangingPunct="1">
              <a:lnSpc>
                <a:spcPct val="150000"/>
              </a:lnSpc>
              <a:buFont typeface="Wingdings" pitchFamily="2" charset="2"/>
              <a:buChar char="Ø"/>
            </a:pPr>
            <a:r>
              <a:rPr lang="tr-TR" sz="1800" smtClean="0"/>
              <a:t>Bu sekmede dosya ekleme, kartvizit ekleme, Outlook öğesi ya da imza ekleme yapılır. </a:t>
            </a:r>
          </a:p>
          <a:p>
            <a:pPr eaLnBrk="1" hangingPunct="1">
              <a:lnSpc>
                <a:spcPct val="150000"/>
              </a:lnSpc>
              <a:buFont typeface="Wingdings" pitchFamily="2" charset="2"/>
              <a:buChar char="Ø"/>
            </a:pPr>
            <a:r>
              <a:rPr lang="tr-TR" sz="1800" b="1" smtClean="0"/>
              <a:t>Metni Biçimlendir</a:t>
            </a:r>
            <a:r>
              <a:rPr lang="tr-TR" sz="1800" smtClean="0"/>
              <a:t> ve </a:t>
            </a:r>
            <a:r>
              <a:rPr lang="tr-TR" sz="1800" b="1" smtClean="0"/>
              <a:t>Gözden Geçir</a:t>
            </a:r>
            <a:r>
              <a:rPr lang="tr-TR" sz="1800" smtClean="0"/>
              <a:t> sekmesinde yine Wordta olduğu gibi aynı özelliklere sahiptir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EKLE </a:t>
            </a:r>
            <a:r>
              <a:rPr lang="tr-TR" sz="2800" b="1" cap="all" dirty="0"/>
              <a:t>SEKMESİ </a:t>
            </a: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3471863"/>
            <a:ext cx="84169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147638" y="457200"/>
            <a:ext cx="8675687" cy="1952625"/>
          </a:xfrm>
        </p:spPr>
        <p:txBody>
          <a:bodyPr/>
          <a:lstStyle/>
          <a:p>
            <a:pPr eaLnBrk="1" hangingPunct="1">
              <a:lnSpc>
                <a:spcPct val="150000"/>
              </a:lnSpc>
              <a:buFont typeface="Wingdings" pitchFamily="2" charset="2"/>
              <a:buChar char="Ø"/>
            </a:pPr>
            <a:r>
              <a:rPr lang="tr-TR" sz="1800" smtClean="0"/>
              <a:t>Diğer kişilerle Eposta paylaşmak için </a:t>
            </a:r>
            <a:r>
              <a:rPr lang="tr-TR" sz="1800" b="1" smtClean="0"/>
              <a:t>Giriş Sekmesi</a:t>
            </a:r>
            <a:r>
              <a:rPr lang="tr-TR" sz="1800" b="1" smtClean="0">
                <a:sym typeface="Wingdings" pitchFamily="2" charset="2"/>
              </a:rPr>
              <a:t></a:t>
            </a:r>
            <a:r>
              <a:rPr lang="tr-TR" sz="1800" b="1" smtClean="0"/>
              <a:t>Paylaş grubu</a:t>
            </a:r>
            <a:r>
              <a:rPr lang="tr-TR" sz="1800" b="1" smtClean="0">
                <a:sym typeface="Wingdings" pitchFamily="2" charset="2"/>
              </a:rPr>
              <a:t></a:t>
            </a:r>
            <a:r>
              <a:rPr lang="tr-TR" sz="1800" b="1" smtClean="0"/>
              <a:t>Takvimi Eposta</a:t>
            </a:r>
            <a:r>
              <a:rPr lang="tr-TR" sz="1800" smtClean="0"/>
              <a:t> ile Gönder tıklanır. </a:t>
            </a:r>
          </a:p>
          <a:p>
            <a:pPr eaLnBrk="1" hangingPunct="1">
              <a:lnSpc>
                <a:spcPct val="150000"/>
              </a:lnSpc>
              <a:buFont typeface="Wingdings" pitchFamily="2" charset="2"/>
              <a:buChar char="Ø"/>
            </a:pPr>
            <a:r>
              <a:rPr lang="tr-TR" sz="1800" smtClean="0"/>
              <a:t>Takvim kutusunda gönderilmek istenilen tarih tıklanır. Tarih aralığı kutusunda gösterilmek istenilen tarih aralığı seçilir.</a:t>
            </a:r>
          </a:p>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400" b="1" cap="all" dirty="0" smtClean="0"/>
              <a:t>DİĞER </a:t>
            </a:r>
            <a:r>
              <a:rPr lang="tr-TR" sz="2400" b="1" cap="all" dirty="0"/>
              <a:t>KİŞİLERLE BİR OUTLOOK TAKVİMİ PAYLAŞMA</a:t>
            </a: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184400"/>
            <a:ext cx="5954713"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74613" y="679450"/>
            <a:ext cx="8650287" cy="1508125"/>
          </a:xfrm>
        </p:spPr>
        <p:txBody>
          <a:bodyPr/>
          <a:lstStyle/>
          <a:p>
            <a:pPr marL="0" indent="0" eaLnBrk="1" hangingPunct="1">
              <a:lnSpc>
                <a:spcPct val="150000"/>
              </a:lnSpc>
              <a:buFontTx/>
              <a:buNone/>
            </a:pPr>
            <a:r>
              <a:rPr lang="tr-TR" sz="2000" smtClean="0"/>
              <a:t>Bu sekmede klasör alma gönderme işlemleri, tüm klasörleri gönderme gönderilen klasörlerin gönderilme durumunu görme, gönderilen ve alınan klasörlerin iptal etme ayarları yapılır.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GÖNDER/AL </a:t>
            </a:r>
            <a:r>
              <a:rPr lang="tr-TR" sz="2800" b="1" cap="all" dirty="0"/>
              <a:t>SEKMESİ</a:t>
            </a:r>
          </a:p>
        </p:txBody>
      </p:sp>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2892425"/>
            <a:ext cx="7983538"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3657600" cy="5140325"/>
          </a:xfrm>
        </p:spPr>
        <p:txBody>
          <a:bodyPr/>
          <a:lstStyle/>
          <a:p>
            <a:pPr marL="0" indent="0" eaLnBrk="1" hangingPunct="1">
              <a:lnSpc>
                <a:spcPct val="150000"/>
              </a:lnSpc>
              <a:buFont typeface="Wingdings" pitchFamily="2" charset="2"/>
              <a:buChar char="Ø"/>
              <a:defRPr/>
            </a:pPr>
            <a:r>
              <a:rPr lang="tr-TR" sz="1800" b="1" dirty="0"/>
              <a:t>Gönderme/Alma Gruplarında</a:t>
            </a:r>
            <a:r>
              <a:rPr lang="tr-TR" sz="1800" dirty="0"/>
              <a:t> klasörlerin gideceği ya da alınacağı gruplar </a:t>
            </a:r>
            <a:r>
              <a:rPr lang="tr-TR" sz="1800" dirty="0" smtClean="0"/>
              <a:t>ayarlanır.</a:t>
            </a:r>
          </a:p>
          <a:p>
            <a:pPr marL="0" indent="0" eaLnBrk="1" hangingPunct="1">
              <a:lnSpc>
                <a:spcPct val="150000"/>
              </a:lnSpc>
              <a:buFont typeface="Wingdings" pitchFamily="2" charset="2"/>
              <a:buChar char="Ø"/>
              <a:defRPr/>
            </a:pPr>
            <a:r>
              <a:rPr lang="tr-TR" sz="1800" dirty="0" smtClean="0"/>
              <a:t>Gönderme/Alma </a:t>
            </a:r>
            <a:r>
              <a:rPr lang="tr-TR" sz="1800" dirty="0"/>
              <a:t>grubuna yeni eklemeler yapılır. </a:t>
            </a:r>
            <a:endParaRPr lang="tr-TR" sz="1800" dirty="0" smtClean="0"/>
          </a:p>
          <a:p>
            <a:pPr marL="0" indent="0" eaLnBrk="1" hangingPunct="1">
              <a:lnSpc>
                <a:spcPct val="150000"/>
              </a:lnSpc>
              <a:buFont typeface="Wingdings" pitchFamily="2" charset="2"/>
              <a:buChar char="Ø"/>
              <a:defRPr/>
            </a:pPr>
            <a:r>
              <a:rPr lang="tr-TR" sz="1800" dirty="0" smtClean="0"/>
              <a:t>Ne </a:t>
            </a:r>
            <a:r>
              <a:rPr lang="tr-TR" sz="1800" dirty="0"/>
              <a:t>kadar süre içerisinde gönderme almaların otomatik olarak yapılacağı </a:t>
            </a:r>
            <a:r>
              <a:rPr lang="tr-TR" sz="1800" dirty="0" smtClean="0"/>
              <a:t>ayarlanır.</a:t>
            </a:r>
          </a:p>
          <a:p>
            <a:pPr marL="0" indent="0" eaLnBrk="1" hangingPunct="1">
              <a:lnSpc>
                <a:spcPct val="150000"/>
              </a:lnSpc>
              <a:buFont typeface="Wingdings" pitchFamily="2" charset="2"/>
              <a:buChar char="Ø"/>
              <a:defRPr/>
            </a:pPr>
            <a:r>
              <a:rPr lang="tr-TR" sz="1800" dirty="0" smtClean="0"/>
              <a:t>Düzenle düğmesi tıklanarak daha fazla hesap ayarlama seçenekleri yapılır.</a:t>
            </a:r>
          </a:p>
          <a:p>
            <a:pPr eaLnBrk="1" hangingPunct="1">
              <a:lnSpc>
                <a:spcPct val="150000"/>
              </a:lnSpc>
              <a:buFont typeface="Wingdings" pitchFamily="2" charset="2"/>
              <a:buChar char="Ø"/>
              <a:defRPr/>
            </a:pPr>
            <a:endParaRPr lang="tr-TR" sz="1800" dirty="0" smtClean="0"/>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638" y="790575"/>
            <a:ext cx="5140325"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609600" y="152400"/>
            <a:ext cx="82296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tr-TR" sz="2800" b="1" cap="all" smtClean="0"/>
              <a:t>GÖNDER/AL SEKMESİ</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4486275" cy="5140325"/>
          </a:xfrm>
        </p:spPr>
        <p:txBody>
          <a:bodyPr/>
          <a:lstStyle/>
          <a:p>
            <a:pPr marL="185738" indent="-185738" eaLnBrk="1" hangingPunct="1">
              <a:lnSpc>
                <a:spcPct val="150000"/>
              </a:lnSpc>
              <a:buFont typeface="Wingdings" pitchFamily="2" charset="2"/>
              <a:buChar char="Ø"/>
              <a:tabLst>
                <a:tab pos="0" algn="l"/>
              </a:tabLst>
              <a:defRPr/>
            </a:pPr>
            <a:r>
              <a:rPr lang="tr-TR" sz="1800" dirty="0" smtClean="0"/>
              <a:t>Office kurulduktan sonra Outlook ilk kez açılıyorsa, program açılır açılmaz yeni hesap oluşturmak istenip istenmediği sorulacaktır. </a:t>
            </a:r>
          </a:p>
          <a:p>
            <a:pPr marL="185738" indent="-185738" eaLnBrk="1" hangingPunct="1">
              <a:lnSpc>
                <a:spcPct val="150000"/>
              </a:lnSpc>
              <a:buFont typeface="Wingdings" pitchFamily="2" charset="2"/>
              <a:buChar char="Ø"/>
              <a:tabLst>
                <a:tab pos="0" algn="l"/>
              </a:tabLst>
              <a:defRPr/>
            </a:pPr>
            <a:r>
              <a:rPr lang="tr-TR" sz="1800" dirty="0" smtClean="0"/>
              <a:t>Bu durumda aşağıda yer alan bir sonraki aşamaya geçilir. </a:t>
            </a:r>
          </a:p>
          <a:p>
            <a:pPr marL="185738" indent="-185738" eaLnBrk="1" hangingPunct="1">
              <a:lnSpc>
                <a:spcPct val="150000"/>
              </a:lnSpc>
              <a:buFont typeface="Wingdings" pitchFamily="2" charset="2"/>
              <a:buChar char="Ø"/>
              <a:tabLst>
                <a:tab pos="0" algn="l"/>
              </a:tabLst>
              <a:defRPr/>
            </a:pPr>
            <a:r>
              <a:rPr lang="tr-TR" sz="1800" dirty="0" smtClean="0"/>
              <a:t>Ancak bu aşama iptal edilerek Outlook açılırsa ya da ikinci bir hesap oluşturulacaksa önce Dosya menüsü tıklanır. </a:t>
            </a:r>
          </a:p>
          <a:p>
            <a:pPr marL="185738" indent="-185738" eaLnBrk="1" hangingPunct="1">
              <a:lnSpc>
                <a:spcPct val="150000"/>
              </a:lnSpc>
              <a:buFont typeface="Wingdings" pitchFamily="2" charset="2"/>
              <a:buChar char="Ø"/>
              <a:tabLst>
                <a:tab pos="0" algn="l"/>
              </a:tabLst>
              <a:defRPr/>
            </a:pPr>
            <a:r>
              <a:rPr lang="tr-TR" sz="1800" dirty="0" smtClean="0"/>
              <a:t>Burada yer alan </a:t>
            </a:r>
            <a:r>
              <a:rPr lang="tr-TR" sz="1800" b="1" dirty="0" smtClean="0"/>
              <a:t>Hesap Ekle </a:t>
            </a:r>
            <a:r>
              <a:rPr lang="tr-TR" sz="1800" dirty="0" smtClean="0"/>
              <a:t>butonu tıklanarak ikinci aşamaya geçilir.</a:t>
            </a:r>
          </a:p>
          <a:p>
            <a:pPr eaLnBrk="1" hangingPunct="1">
              <a:lnSpc>
                <a:spcPct val="150000"/>
              </a:lnSpc>
              <a:buFont typeface="Wingdings" pitchFamily="2" charset="2"/>
              <a:buChar char="Ø"/>
              <a:defRPr/>
            </a:pPr>
            <a:endParaRPr lang="tr-TR" sz="1800" dirty="0" smtClean="0"/>
          </a:p>
        </p:txBody>
      </p:sp>
      <p:sp>
        <p:nvSpPr>
          <p:cNvPr id="6" name="Rectangle 2"/>
          <p:cNvSpPr>
            <a:spLocks noGrp="1" noChangeArrowheads="1"/>
          </p:cNvSpPr>
          <p:nvPr>
            <p:ph type="title"/>
          </p:nvPr>
        </p:nvSpPr>
        <p:spPr>
          <a:xfrm>
            <a:off x="457200" y="0"/>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46150"/>
            <a:ext cx="4354512"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147638" y="4559300"/>
            <a:ext cx="8686800" cy="1298575"/>
          </a:xfrm>
        </p:spPr>
        <p:txBody>
          <a:bodyPr/>
          <a:lstStyle/>
          <a:p>
            <a:pPr marL="85725" indent="-85725" eaLnBrk="1" hangingPunct="1">
              <a:lnSpc>
                <a:spcPct val="150000"/>
              </a:lnSpc>
              <a:buFont typeface="Wingdings" pitchFamily="2" charset="2"/>
              <a:buChar char="Ø"/>
            </a:pPr>
            <a:r>
              <a:rPr lang="tr-TR" sz="1600" smtClean="0"/>
              <a:t>Burada posta öğelerini gönderme veya tanımlanan özel davranışları kullanma gibi ayarlamalar yapılır. </a:t>
            </a:r>
          </a:p>
          <a:p>
            <a:pPr marL="85725" indent="-85725" eaLnBrk="1" hangingPunct="1">
              <a:buFont typeface="Wingdings" pitchFamily="2" charset="2"/>
              <a:buChar char="Ø"/>
            </a:pPr>
            <a:r>
              <a:rPr lang="tr-TR" sz="1600" smtClean="0"/>
              <a:t>Gelen kutusu, alınanlar, önemsiz Epostalar vb. hangilerinin Gönder/Al içine ekleneceği ayarlanır.</a:t>
            </a:r>
          </a:p>
        </p:txBody>
      </p:sp>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41288"/>
            <a:ext cx="7910512"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147638" y="320675"/>
            <a:ext cx="8675687" cy="3176588"/>
          </a:xfrm>
        </p:spPr>
        <p:txBody>
          <a:bodyPr/>
          <a:lstStyle/>
          <a:p>
            <a:pPr>
              <a:lnSpc>
                <a:spcPct val="150000"/>
              </a:lnSpc>
            </a:pPr>
            <a:r>
              <a:rPr lang="tr-TR" sz="1800" smtClean="0"/>
              <a:t>Yeni kişi eklemek için </a:t>
            </a:r>
            <a:r>
              <a:rPr lang="tr-TR" sz="1800" b="1" smtClean="0"/>
              <a:t>Giriş Sekmesi</a:t>
            </a:r>
            <a:r>
              <a:rPr lang="tr-TR" sz="1800" b="1" smtClean="0">
                <a:sym typeface="Wingdings" pitchFamily="2" charset="2"/>
              </a:rPr>
              <a:t></a:t>
            </a:r>
            <a:r>
              <a:rPr lang="tr-TR" sz="1800" b="1" smtClean="0"/>
              <a:t>Yeni grubundan</a:t>
            </a:r>
            <a:r>
              <a:rPr lang="tr-TR" sz="1800" b="1" smtClean="0">
                <a:sym typeface="Wingdings" pitchFamily="2" charset="2"/>
              </a:rPr>
              <a:t></a:t>
            </a:r>
            <a:r>
              <a:rPr lang="tr-TR" sz="1800" b="1" smtClean="0"/>
              <a:t>Yeni</a:t>
            </a:r>
            <a:r>
              <a:rPr lang="tr-TR" sz="1800" smtClean="0"/>
              <a:t> tıklanır.</a:t>
            </a:r>
          </a:p>
          <a:p>
            <a:pPr>
              <a:lnSpc>
                <a:spcPct val="150000"/>
              </a:lnSpc>
            </a:pPr>
            <a:r>
              <a:rPr lang="tr-TR" sz="1800" b="1" smtClean="0"/>
              <a:t>Kişi</a:t>
            </a:r>
            <a:r>
              <a:rPr lang="tr-TR" sz="1800" b="1" smtClean="0">
                <a:sym typeface="Wingdings" pitchFamily="2" charset="2"/>
              </a:rPr>
              <a:t></a:t>
            </a:r>
            <a:r>
              <a:rPr lang="tr-TR" sz="1800" b="1" smtClean="0"/>
              <a:t>Göster grubundan</a:t>
            </a:r>
            <a:r>
              <a:rPr lang="tr-TR" sz="1800" b="1" smtClean="0">
                <a:sym typeface="Wingdings" pitchFamily="2" charset="2"/>
              </a:rPr>
              <a:t></a:t>
            </a:r>
            <a:r>
              <a:rPr lang="tr-TR" sz="1800" b="1" smtClean="0"/>
              <a:t>Genel</a:t>
            </a:r>
            <a:r>
              <a:rPr lang="tr-TR" sz="1800" smtClean="0"/>
              <a:t> tıklatıldığında kişiye ait genel bilgiler ekrana gelmektedir.</a:t>
            </a:r>
          </a:p>
          <a:p>
            <a:pPr>
              <a:lnSpc>
                <a:spcPct val="150000"/>
              </a:lnSpc>
            </a:pPr>
            <a:r>
              <a:rPr lang="tr-TR" sz="1800" b="1" smtClean="0"/>
              <a:t>İletişim Kur </a:t>
            </a:r>
            <a:r>
              <a:rPr lang="tr-TR" sz="1800" smtClean="0"/>
              <a:t>grubundan eklenen kişiye Eposta gönderme, toplantıya davet etme gibi işlemler yapılır. </a:t>
            </a:r>
          </a:p>
          <a:p>
            <a:pPr>
              <a:lnSpc>
                <a:spcPct val="150000"/>
              </a:lnSpc>
            </a:pPr>
            <a:r>
              <a:rPr lang="tr-TR" sz="1800" smtClean="0"/>
              <a:t>Ayrıca diğer düğmesinden de kişiyi arama, kişiye görev atama, günlük girdi ve bu isimle eşleşen başka isim olup olmadığı gibi işlemler yapılır.</a:t>
            </a:r>
          </a:p>
        </p:txBody>
      </p:sp>
      <p:sp>
        <p:nvSpPr>
          <p:cNvPr id="6" name="Rectangle 2"/>
          <p:cNvSpPr>
            <a:spLocks noGrp="1" noChangeArrowheads="1"/>
          </p:cNvSpPr>
          <p:nvPr>
            <p:ph type="title"/>
          </p:nvPr>
        </p:nvSpPr>
        <p:spPr>
          <a:xfrm>
            <a:off x="457200" y="-111125"/>
            <a:ext cx="8229600" cy="617538"/>
          </a:xfrm>
        </p:spPr>
        <p:txBody>
          <a:bodyPr/>
          <a:lstStyle/>
          <a:p>
            <a:pPr>
              <a:defRPr/>
            </a:pPr>
            <a:r>
              <a:rPr lang="tr-TR" sz="2800" b="1" cap="all" dirty="0" smtClean="0"/>
              <a:t>KİŞİLER</a:t>
            </a:r>
            <a:endParaRPr lang="tr-TR" sz="2800" b="1" cap="all" dirty="0"/>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3497263"/>
            <a:ext cx="6772275"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147638" y="444500"/>
            <a:ext cx="3695700" cy="5559425"/>
          </a:xfrm>
        </p:spPr>
        <p:txBody>
          <a:bodyPr/>
          <a:lstStyle/>
          <a:p>
            <a:pPr marL="85725" indent="-85725">
              <a:lnSpc>
                <a:spcPct val="150000"/>
              </a:lnSpc>
              <a:buFont typeface="Wingdings" pitchFamily="2" charset="2"/>
              <a:buChar char="Ø"/>
            </a:pPr>
            <a:r>
              <a:rPr lang="tr-TR" sz="1800" smtClean="0"/>
              <a:t>Ayrıntılar düğmesinde ise kişinin mesleği, unvanı vb. ayrıntılar yer almaktadır.</a:t>
            </a:r>
          </a:p>
          <a:p>
            <a:pPr marL="85725" indent="-85725">
              <a:lnSpc>
                <a:spcPct val="150000"/>
              </a:lnSpc>
              <a:buFont typeface="Wingdings" pitchFamily="2" charset="2"/>
              <a:buChar char="Ø"/>
            </a:pPr>
            <a:r>
              <a:rPr lang="tr-TR" sz="1800" b="1" smtClean="0"/>
              <a:t>Kişi sekmesi</a:t>
            </a:r>
            <a:r>
              <a:rPr lang="tr-TR" sz="1800" b="1" smtClean="0">
                <a:sym typeface="Wingdings" pitchFamily="2" charset="2"/>
              </a:rPr>
              <a:t></a:t>
            </a:r>
            <a:r>
              <a:rPr lang="tr-TR" sz="1800" b="1" smtClean="0"/>
              <a:t>Adlar</a:t>
            </a:r>
            <a:r>
              <a:rPr lang="tr-TR" sz="1800" smtClean="0"/>
              <a:t> grubunda adres defteri ve isimlerin denetlenmesi yapılmaktadır. Adres defterinde kayıtlı olan kişiler görülür.</a:t>
            </a:r>
          </a:p>
          <a:p>
            <a:pPr marL="85725" indent="-85725">
              <a:lnSpc>
                <a:spcPct val="150000"/>
              </a:lnSpc>
              <a:buFont typeface="Wingdings" pitchFamily="2" charset="2"/>
              <a:buChar char="Ø"/>
            </a:pPr>
            <a:r>
              <a:rPr lang="tr-TR" sz="1800" b="1" smtClean="0"/>
              <a:t>Kişi Sekmesi</a:t>
            </a:r>
            <a:r>
              <a:rPr lang="tr-TR" sz="1800" b="1" smtClean="0">
                <a:sym typeface="Wingdings" pitchFamily="2" charset="2"/>
              </a:rPr>
              <a:t></a:t>
            </a:r>
            <a:r>
              <a:rPr lang="tr-TR" sz="1800" b="1" smtClean="0"/>
              <a:t>Seçenekler grubu</a:t>
            </a:r>
            <a:r>
              <a:rPr lang="tr-TR" sz="1800" b="1" smtClean="0">
                <a:sym typeface="Wingdings" pitchFamily="2" charset="2"/>
              </a:rPr>
              <a:t></a:t>
            </a:r>
            <a:r>
              <a:rPr lang="tr-TR" sz="1800" b="1" smtClean="0"/>
              <a:t>Kartvizit</a:t>
            </a:r>
            <a:r>
              <a:rPr lang="tr-TR" sz="1800" smtClean="0"/>
              <a:t> tıklanarak kişiye ait kartvizit oluşturulur. </a:t>
            </a:r>
          </a:p>
          <a:p>
            <a:pPr marL="85725" indent="-85725">
              <a:lnSpc>
                <a:spcPct val="150000"/>
              </a:lnSpc>
              <a:buFont typeface="Wingdings" pitchFamily="2" charset="2"/>
              <a:buChar char="Ø"/>
            </a:pPr>
            <a:r>
              <a:rPr lang="tr-TR" sz="1800" b="1" smtClean="0"/>
              <a:t>Seçenekler</a:t>
            </a:r>
            <a:r>
              <a:rPr lang="tr-TR" sz="1800" smtClean="0"/>
              <a:t> kısmından kişinin resmi eklenir.</a:t>
            </a:r>
          </a:p>
        </p:txBody>
      </p:sp>
      <p:sp>
        <p:nvSpPr>
          <p:cNvPr id="4" name="Rectangle 2"/>
          <p:cNvSpPr>
            <a:spLocks noGrp="1" noChangeArrowheads="1"/>
          </p:cNvSpPr>
          <p:nvPr>
            <p:ph type="title"/>
          </p:nvPr>
        </p:nvSpPr>
        <p:spPr>
          <a:xfrm>
            <a:off x="457200" y="-49213"/>
            <a:ext cx="8229600" cy="617538"/>
          </a:xfrm>
        </p:spPr>
        <p:txBody>
          <a:bodyPr/>
          <a:lstStyle/>
          <a:p>
            <a:pPr>
              <a:defRPr/>
            </a:pPr>
            <a:r>
              <a:rPr lang="tr-TR" sz="2800" b="1" cap="all" dirty="0" smtClean="0"/>
              <a:t>KİŞİLER</a:t>
            </a:r>
            <a:endParaRPr lang="tr-TR" sz="2800" b="1" cap="all" dirty="0"/>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725" y="617538"/>
            <a:ext cx="5276850" cy="527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3868737" cy="5140325"/>
          </a:xfrm>
        </p:spPr>
        <p:txBody>
          <a:bodyPr/>
          <a:lstStyle/>
          <a:p>
            <a:pPr marL="0" indent="0" eaLnBrk="1" hangingPunct="1">
              <a:lnSpc>
                <a:spcPct val="150000"/>
              </a:lnSpc>
              <a:buFont typeface="Wingdings" pitchFamily="2" charset="2"/>
              <a:buChar char="Ø"/>
              <a:defRPr/>
            </a:pPr>
            <a:r>
              <a:rPr lang="tr-TR" sz="2000" b="1" dirty="0"/>
              <a:t>Kişi </a:t>
            </a:r>
            <a:r>
              <a:rPr lang="tr-TR" sz="2000" b="1" dirty="0" err="1"/>
              <a:t>Sekmesi</a:t>
            </a:r>
            <a:r>
              <a:rPr lang="tr-TR" sz="2000" b="1" dirty="0" err="1">
                <a:sym typeface="Wingdings"/>
              </a:rPr>
              <a:t></a:t>
            </a:r>
            <a:r>
              <a:rPr lang="tr-TR" sz="2000" b="1" dirty="0" err="1"/>
              <a:t>Etiketler</a:t>
            </a:r>
            <a:r>
              <a:rPr lang="tr-TR" sz="2000" b="1" dirty="0"/>
              <a:t> </a:t>
            </a:r>
            <a:r>
              <a:rPr lang="tr-TR" sz="2000" b="1" dirty="0" err="1"/>
              <a:t>grubu</a:t>
            </a:r>
            <a:r>
              <a:rPr lang="tr-TR" sz="2000" b="1" dirty="0" err="1">
                <a:sym typeface="Wingdings"/>
              </a:rPr>
              <a:t></a:t>
            </a:r>
            <a:r>
              <a:rPr lang="tr-TR" sz="2000" b="1" dirty="0" err="1"/>
              <a:t>İzle</a:t>
            </a:r>
            <a:r>
              <a:rPr lang="tr-TR" sz="2000" b="1" dirty="0"/>
              <a:t> </a:t>
            </a:r>
            <a:r>
              <a:rPr lang="tr-TR" sz="2000" dirty="0" smtClean="0"/>
              <a:t>tıklanarak daha </a:t>
            </a:r>
            <a:r>
              <a:rPr lang="tr-TR" sz="2000" dirty="0"/>
              <a:t>sonra bu öğenin izleneceği anlamına gelir. </a:t>
            </a:r>
            <a:endParaRPr lang="tr-TR" sz="2000" dirty="0" smtClean="0"/>
          </a:p>
          <a:p>
            <a:pPr marL="0" indent="0" eaLnBrk="1" hangingPunct="1">
              <a:lnSpc>
                <a:spcPct val="150000"/>
              </a:lnSpc>
              <a:buFont typeface="Wingdings" pitchFamily="2" charset="2"/>
              <a:buChar char="Ø"/>
              <a:defRPr/>
            </a:pPr>
            <a:r>
              <a:rPr lang="tr-TR" sz="2000" b="1" dirty="0" smtClean="0"/>
              <a:t>Kişi </a:t>
            </a:r>
            <a:r>
              <a:rPr lang="tr-TR" sz="2000" b="1" dirty="0" err="1"/>
              <a:t>Sekmesi</a:t>
            </a:r>
            <a:r>
              <a:rPr lang="tr-TR" sz="2000" b="1" dirty="0" err="1">
                <a:sym typeface="Wingdings"/>
              </a:rPr>
              <a:t></a:t>
            </a:r>
            <a:r>
              <a:rPr lang="tr-TR" sz="2000" b="1" dirty="0" err="1"/>
              <a:t>Etiketler</a:t>
            </a:r>
            <a:r>
              <a:rPr lang="tr-TR" sz="2000" b="1" dirty="0"/>
              <a:t> </a:t>
            </a:r>
            <a:r>
              <a:rPr lang="tr-TR" sz="2000" b="1" dirty="0" err="1"/>
              <a:t>grubu</a:t>
            </a:r>
            <a:r>
              <a:rPr lang="tr-TR" sz="2000" b="1" dirty="0" err="1">
                <a:sym typeface="Wingdings"/>
              </a:rPr>
              <a:t></a:t>
            </a:r>
            <a:r>
              <a:rPr lang="tr-TR" sz="2000" b="1" dirty="0" err="1"/>
              <a:t>Özel</a:t>
            </a:r>
            <a:r>
              <a:rPr lang="tr-TR" sz="2000" b="1" dirty="0"/>
              <a:t> </a:t>
            </a:r>
            <a:r>
              <a:rPr lang="tr-TR" sz="2000" dirty="0"/>
              <a:t>tıklanırsa başkaları bu öğenin ayrıntılarını göremez.</a:t>
            </a:r>
          </a:p>
          <a:p>
            <a:pPr eaLnBrk="1" hangingPunct="1">
              <a:lnSpc>
                <a:spcPct val="150000"/>
              </a:lnSpc>
              <a:buFont typeface="Wingdings" pitchFamily="2" charset="2"/>
              <a:buChar char="Ø"/>
              <a:defRPr/>
            </a:pPr>
            <a:endParaRPr lang="tr-TR" sz="2000" dirty="0" smtClean="0"/>
          </a:p>
        </p:txBody>
      </p:sp>
      <p:pic>
        <p:nvPicPr>
          <p:cNvPr id="56323" name="Resim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754063"/>
            <a:ext cx="454818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457200" y="-49213"/>
            <a:ext cx="8229600" cy="617538"/>
          </a:xfrm>
        </p:spPr>
        <p:txBody>
          <a:bodyPr/>
          <a:lstStyle/>
          <a:p>
            <a:pPr>
              <a:defRPr/>
            </a:pPr>
            <a:r>
              <a:rPr lang="tr-TR" sz="2800" b="1" cap="all" dirty="0" smtClean="0"/>
              <a:t>KİŞİLER</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49213" y="98425"/>
            <a:ext cx="8675687" cy="1198563"/>
          </a:xfrm>
        </p:spPr>
        <p:txBody>
          <a:bodyPr/>
          <a:lstStyle/>
          <a:p>
            <a:pPr eaLnBrk="1" hangingPunct="1">
              <a:buFont typeface="Wingdings" pitchFamily="2" charset="2"/>
              <a:buChar char="Ø"/>
            </a:pPr>
            <a:r>
              <a:rPr lang="tr-TR" sz="1800" b="1" smtClean="0"/>
              <a:t>Kişiler</a:t>
            </a:r>
            <a:r>
              <a:rPr lang="tr-TR" sz="1800" b="1" smtClean="0">
                <a:sym typeface="Wingdings" pitchFamily="2" charset="2"/>
              </a:rPr>
              <a:t></a:t>
            </a:r>
            <a:r>
              <a:rPr lang="tr-TR" sz="1800" b="1" smtClean="0"/>
              <a:t>Giriş Sekmesi</a:t>
            </a:r>
            <a:r>
              <a:rPr lang="tr-TR" sz="1800" b="1" smtClean="0">
                <a:sym typeface="Wingdings" pitchFamily="2" charset="2"/>
              </a:rPr>
              <a:t></a:t>
            </a:r>
            <a:r>
              <a:rPr lang="tr-TR" sz="1800" b="1" smtClean="0"/>
              <a:t>Eylemler Grubundan</a:t>
            </a:r>
            <a:r>
              <a:rPr lang="tr-TR" sz="1800" b="1" smtClean="0">
                <a:sym typeface="Wingdings" pitchFamily="2" charset="2"/>
              </a:rPr>
              <a:t></a:t>
            </a:r>
            <a:r>
              <a:rPr lang="tr-TR" sz="1800" b="1" smtClean="0"/>
              <a:t>Taşı</a:t>
            </a:r>
            <a:r>
              <a:rPr lang="tr-TR" sz="1800" smtClean="0"/>
              <a:t> düğmesinden Epostaları başka klasörlere gönderilir.</a:t>
            </a:r>
          </a:p>
          <a:p>
            <a:pPr eaLnBrk="1" hangingPunct="1">
              <a:buFont typeface="Wingdings" pitchFamily="2" charset="2"/>
              <a:buChar char="Ø"/>
            </a:pPr>
            <a:r>
              <a:rPr lang="tr-TR" sz="1800" smtClean="0"/>
              <a:t>Outlook sayfasının boş alanına tıklanıp </a:t>
            </a:r>
            <a:r>
              <a:rPr lang="tr-TR" sz="1800" b="1" smtClean="0"/>
              <a:t>Filtre Uygula </a:t>
            </a:r>
            <a:r>
              <a:rPr lang="tr-TR" sz="1800" smtClean="0"/>
              <a:t>kısmı tıklanıp oradan filtre ayarlamaları yapılır.</a:t>
            </a: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5" y="1298575"/>
            <a:ext cx="5610225"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3259138"/>
            <a:ext cx="6361113"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147638" y="542925"/>
            <a:ext cx="8675687" cy="2200275"/>
          </a:xfrm>
        </p:spPr>
        <p:txBody>
          <a:bodyPr/>
          <a:lstStyle/>
          <a:p>
            <a:pPr>
              <a:lnSpc>
                <a:spcPct val="150000"/>
              </a:lnSpc>
              <a:buFont typeface="Wingdings" pitchFamily="2" charset="2"/>
              <a:buChar char="Ø"/>
            </a:pPr>
            <a:r>
              <a:rPr lang="tr-TR" sz="1800" smtClean="0"/>
              <a:t>Görevler kısmından </a:t>
            </a:r>
            <a:r>
              <a:rPr lang="tr-TR" sz="1800" b="1" smtClean="0"/>
              <a:t>Giriş Sekmesi</a:t>
            </a:r>
            <a:r>
              <a:rPr lang="tr-TR" sz="1800" b="1" smtClean="0">
                <a:sym typeface="Wingdings" pitchFamily="2" charset="2"/>
              </a:rPr>
              <a:t></a:t>
            </a:r>
            <a:r>
              <a:rPr lang="tr-TR" sz="1800" b="1" smtClean="0"/>
              <a:t>Yeni grubundan</a:t>
            </a:r>
            <a:r>
              <a:rPr lang="tr-TR" sz="1800" b="1" smtClean="0">
                <a:sym typeface="Wingdings" pitchFamily="2" charset="2"/>
              </a:rPr>
              <a:t></a:t>
            </a:r>
            <a:r>
              <a:rPr lang="tr-TR" sz="1800" b="1" smtClean="0"/>
              <a:t>Yeni Görev </a:t>
            </a:r>
            <a:r>
              <a:rPr lang="tr-TR" sz="1800" smtClean="0"/>
              <a:t>oluşturulur. </a:t>
            </a:r>
          </a:p>
          <a:p>
            <a:pPr>
              <a:lnSpc>
                <a:spcPct val="150000"/>
              </a:lnSpc>
              <a:buFont typeface="Wingdings" pitchFamily="2" charset="2"/>
              <a:buChar char="Ø"/>
            </a:pPr>
            <a:r>
              <a:rPr lang="tr-TR" sz="1800" b="1" smtClean="0"/>
              <a:t>Görev</a:t>
            </a:r>
            <a:r>
              <a:rPr lang="tr-TR" sz="1800" b="1" smtClean="0">
                <a:sym typeface="Wingdings" pitchFamily="2" charset="2"/>
              </a:rPr>
              <a:t></a:t>
            </a:r>
            <a:r>
              <a:rPr lang="tr-TR" sz="1800" b="1" smtClean="0"/>
              <a:t>İlet</a:t>
            </a:r>
            <a:r>
              <a:rPr lang="tr-TR" sz="1800" smtClean="0"/>
              <a:t> kısmından oluşturulan görev iletilir. </a:t>
            </a:r>
          </a:p>
          <a:p>
            <a:pPr>
              <a:lnSpc>
                <a:spcPct val="150000"/>
              </a:lnSpc>
              <a:buFont typeface="Wingdings" pitchFamily="2" charset="2"/>
              <a:buChar char="Ø"/>
            </a:pPr>
            <a:r>
              <a:rPr lang="tr-TR" sz="1800" b="1" smtClean="0"/>
              <a:t>Görev</a:t>
            </a:r>
            <a:r>
              <a:rPr lang="tr-TR" sz="1800" b="1" smtClean="0">
                <a:sym typeface="Wingdings" pitchFamily="2" charset="2"/>
              </a:rPr>
              <a:t></a:t>
            </a:r>
            <a:r>
              <a:rPr lang="tr-TR" sz="1800" b="1" smtClean="0"/>
              <a:t>Göster</a:t>
            </a:r>
            <a:r>
              <a:rPr lang="tr-TR" sz="1800" b="1" smtClean="0">
                <a:sym typeface="Wingdings" pitchFamily="2" charset="2"/>
              </a:rPr>
              <a:t></a:t>
            </a:r>
            <a:r>
              <a:rPr lang="tr-TR" sz="1800" b="1" smtClean="0"/>
              <a:t>Ayrıntılar</a:t>
            </a:r>
            <a:r>
              <a:rPr lang="tr-TR" sz="1800" smtClean="0"/>
              <a:t> kısmından görevin ayrıntısı oluşturulur. </a:t>
            </a:r>
          </a:p>
          <a:p>
            <a:pPr>
              <a:lnSpc>
                <a:spcPct val="150000"/>
              </a:lnSpc>
              <a:buFont typeface="Wingdings" pitchFamily="2" charset="2"/>
              <a:buChar char="Ø"/>
            </a:pPr>
            <a:r>
              <a:rPr lang="tr-TR" sz="1800" b="1" smtClean="0"/>
              <a:t>Tamamlandı Olarak İşaretle</a:t>
            </a:r>
            <a:r>
              <a:rPr lang="tr-TR" sz="1800" smtClean="0"/>
              <a:t> kısmında görevle ilgili çalışma bittiğinde tıklanır.</a:t>
            </a:r>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GÖREVLER</a:t>
            </a:r>
            <a:endParaRPr lang="tr-TR" sz="2800" b="1" cap="all" dirty="0"/>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2917825"/>
            <a:ext cx="68707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147638" y="604838"/>
            <a:ext cx="8675687" cy="2311400"/>
          </a:xfrm>
        </p:spPr>
        <p:txBody>
          <a:bodyPr/>
          <a:lstStyle/>
          <a:p>
            <a:pPr>
              <a:lnSpc>
                <a:spcPct val="150000"/>
              </a:lnSpc>
            </a:pPr>
            <a:r>
              <a:rPr lang="tr-TR" sz="1800" b="1" smtClean="0"/>
              <a:t>Görev Sekmesi</a:t>
            </a:r>
            <a:r>
              <a:rPr lang="tr-TR" sz="1800" b="1" smtClean="0">
                <a:sym typeface="Wingdings" pitchFamily="2" charset="2"/>
              </a:rPr>
              <a:t></a:t>
            </a:r>
            <a:r>
              <a:rPr lang="tr-TR" sz="1800" b="1" smtClean="0"/>
              <a:t>Görev Yönet grubundan</a:t>
            </a:r>
            <a:r>
              <a:rPr lang="tr-TR" sz="1800" b="1" smtClean="0">
                <a:sym typeface="Wingdings" pitchFamily="2" charset="2"/>
              </a:rPr>
              <a:t></a:t>
            </a:r>
            <a:r>
              <a:rPr lang="tr-TR" sz="1800" b="1" smtClean="0"/>
              <a:t>Görev Ata </a:t>
            </a:r>
            <a:r>
              <a:rPr lang="tr-TR" sz="1800" smtClean="0"/>
              <a:t>görevin atanacağı kişi eklenip görev konusu eklenir. </a:t>
            </a:r>
          </a:p>
          <a:p>
            <a:pPr>
              <a:lnSpc>
                <a:spcPct val="150000"/>
              </a:lnSpc>
            </a:pPr>
            <a:r>
              <a:rPr lang="tr-TR" sz="1800" smtClean="0"/>
              <a:t>Görevin başlangıç, son tarihi öncelik durumu eklenir. </a:t>
            </a:r>
          </a:p>
          <a:p>
            <a:pPr>
              <a:lnSpc>
                <a:spcPct val="150000"/>
              </a:lnSpc>
            </a:pPr>
            <a:r>
              <a:rPr lang="tr-TR" sz="1800" smtClean="0"/>
              <a:t>Görevin beklenme süresi ve görevin yüzde kaç bittiği gösterilir. </a:t>
            </a:r>
          </a:p>
          <a:p>
            <a:pPr>
              <a:lnSpc>
                <a:spcPct val="150000"/>
              </a:lnSpc>
            </a:pPr>
            <a:r>
              <a:rPr lang="tr-TR" sz="1800" b="1" smtClean="0"/>
              <a:t>Durum raporu gönder </a:t>
            </a:r>
            <a:r>
              <a:rPr lang="tr-TR" sz="1800" smtClean="0"/>
              <a:t>kısmından bu görev ile ilgili bir Eposta gönderilir. </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3216275"/>
            <a:ext cx="77120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0"/>
            <a:ext cx="8229600" cy="617538"/>
          </a:xfrm>
        </p:spPr>
        <p:txBody>
          <a:bodyPr/>
          <a:lstStyle/>
          <a:p>
            <a:pPr>
              <a:defRPr/>
            </a:pPr>
            <a:r>
              <a:rPr lang="tr-TR" sz="2800" b="1" cap="all" dirty="0" smtClean="0"/>
              <a:t>GÖREVLER</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233363" y="-50800"/>
            <a:ext cx="8675687" cy="3003550"/>
          </a:xfrm>
        </p:spPr>
        <p:txBody>
          <a:bodyPr/>
          <a:lstStyle/>
          <a:p>
            <a:pPr marL="85725" indent="-85725">
              <a:lnSpc>
                <a:spcPct val="150000"/>
              </a:lnSpc>
              <a:buFont typeface="Wingdings" pitchFamily="2" charset="2"/>
              <a:buChar char="Ø"/>
              <a:defRPr/>
            </a:pPr>
            <a:r>
              <a:rPr lang="tr-TR" sz="1800" b="1" dirty="0" err="1"/>
              <a:t>Görevler</a:t>
            </a:r>
            <a:r>
              <a:rPr lang="tr-TR" sz="1800" b="1" dirty="0" err="1">
                <a:sym typeface="Wingdings"/>
              </a:rPr>
              <a:t></a:t>
            </a:r>
            <a:r>
              <a:rPr lang="tr-TR" sz="1800" b="1" dirty="0" err="1"/>
              <a:t>Giriş</a:t>
            </a:r>
            <a:r>
              <a:rPr lang="tr-TR" sz="1800" b="1" dirty="0" err="1">
                <a:sym typeface="Wingdings"/>
              </a:rPr>
              <a:t></a:t>
            </a:r>
            <a:r>
              <a:rPr lang="tr-TR" sz="1800" b="1" dirty="0" err="1"/>
              <a:t>Kişileri</a:t>
            </a:r>
            <a:r>
              <a:rPr lang="tr-TR" sz="1800" b="1" dirty="0"/>
              <a:t> Yönet</a:t>
            </a:r>
            <a:r>
              <a:rPr lang="tr-TR" sz="1800" dirty="0"/>
              <a:t> kısmından bir görevin bittiğini işaret düğme seçilir veya var olan bir görev Listeden Kaldır düğmesi tıklanarak görevler listesinden kaldırılabilir. </a:t>
            </a:r>
          </a:p>
          <a:p>
            <a:pPr marL="85725" indent="-85725">
              <a:lnSpc>
                <a:spcPct val="150000"/>
              </a:lnSpc>
              <a:buFont typeface="Wingdings" pitchFamily="2" charset="2"/>
              <a:buChar char="Ø"/>
              <a:defRPr/>
            </a:pPr>
            <a:r>
              <a:rPr lang="tr-TR" sz="1800" b="1" dirty="0" err="1"/>
              <a:t>Görevler</a:t>
            </a:r>
            <a:r>
              <a:rPr lang="tr-TR" sz="1800" b="1" dirty="0" err="1">
                <a:sym typeface="Wingdings"/>
              </a:rPr>
              <a:t></a:t>
            </a:r>
            <a:r>
              <a:rPr lang="tr-TR" sz="1800" b="1" dirty="0" err="1"/>
              <a:t>Giriş</a:t>
            </a:r>
            <a:r>
              <a:rPr lang="tr-TR" sz="1800" b="1" dirty="0" err="1">
                <a:sym typeface="Wingdings"/>
              </a:rPr>
              <a:t></a:t>
            </a:r>
            <a:r>
              <a:rPr lang="tr-TR" sz="1800" b="1" dirty="0" err="1"/>
              <a:t>İzle</a:t>
            </a:r>
            <a:r>
              <a:rPr lang="tr-TR" sz="1800" b="1" dirty="0"/>
              <a:t> </a:t>
            </a:r>
            <a:r>
              <a:rPr lang="tr-TR" sz="1800" dirty="0"/>
              <a:t>kısmından görevler izlemeye alınır hangi görevin ne zaman başlayacağı veya ne zaman biteceği izlenir. </a:t>
            </a:r>
            <a:endParaRPr lang="tr-TR" sz="1800" dirty="0" smtClean="0"/>
          </a:p>
          <a:p>
            <a:pPr marL="85725" indent="-85725">
              <a:lnSpc>
                <a:spcPct val="150000"/>
              </a:lnSpc>
              <a:buFont typeface="Wingdings" pitchFamily="2" charset="2"/>
              <a:buChar char="Ø"/>
              <a:defRPr/>
            </a:pPr>
            <a:r>
              <a:rPr lang="tr-TR" sz="1800" b="1" dirty="0" err="1" smtClean="0"/>
              <a:t>Görevler</a:t>
            </a:r>
            <a:r>
              <a:rPr lang="tr-TR" sz="1800" b="1" dirty="0" err="1">
                <a:sym typeface="Wingdings"/>
              </a:rPr>
              <a:t></a:t>
            </a:r>
            <a:r>
              <a:rPr lang="tr-TR" sz="1800" b="1" dirty="0" err="1"/>
              <a:t>Giriş</a:t>
            </a:r>
            <a:r>
              <a:rPr lang="tr-TR" sz="1800" b="1" dirty="0" err="1">
                <a:sym typeface="Wingdings"/>
              </a:rPr>
              <a:t></a:t>
            </a:r>
            <a:r>
              <a:rPr lang="tr-TR" sz="1800" b="1" dirty="0" err="1"/>
              <a:t>Geçerli</a:t>
            </a:r>
            <a:r>
              <a:rPr lang="tr-TR" sz="1800" b="1" dirty="0"/>
              <a:t> görünüm </a:t>
            </a:r>
            <a:r>
              <a:rPr lang="tr-TR" sz="1800" dirty="0"/>
              <a:t>grubundan görevlerin sıralanması, görevlerin </a:t>
            </a:r>
            <a:r>
              <a:rPr lang="tr-TR" sz="1800" dirty="0" smtClean="0"/>
              <a:t>görünüşü vb. işlemler görülür.</a:t>
            </a:r>
            <a:endParaRPr lang="tr-TR" sz="1800" dirty="0"/>
          </a:p>
          <a:p>
            <a:pPr eaLnBrk="1" hangingPunct="1">
              <a:lnSpc>
                <a:spcPct val="150000"/>
              </a:lnSpc>
              <a:buFont typeface="Wingdings" pitchFamily="2" charset="2"/>
              <a:buChar char="Ø"/>
              <a:defRPr/>
            </a:pPr>
            <a:endParaRPr lang="tr-TR" sz="1800" dirty="0" smtClean="0"/>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089275"/>
            <a:ext cx="7672387"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47638" y="604838"/>
            <a:ext cx="8675687" cy="2632075"/>
          </a:xfrm>
        </p:spPr>
        <p:txBody>
          <a:bodyPr/>
          <a:lstStyle/>
          <a:p>
            <a:pPr marL="85725" indent="-85725">
              <a:lnSpc>
                <a:spcPct val="150000"/>
              </a:lnSpc>
              <a:buFont typeface="Wingdings" pitchFamily="2" charset="2"/>
              <a:buChar char="Ø"/>
              <a:defRPr/>
            </a:pPr>
            <a:r>
              <a:rPr lang="tr-TR" sz="1800" b="1" dirty="0" err="1" smtClean="0"/>
              <a:t>Notlar</a:t>
            </a:r>
            <a:r>
              <a:rPr lang="tr-TR" sz="1800" b="1" dirty="0" err="1">
                <a:sym typeface="Wingdings"/>
              </a:rPr>
              <a:t></a:t>
            </a:r>
            <a:r>
              <a:rPr lang="tr-TR" sz="1800" b="1" dirty="0" err="1"/>
              <a:t>Giriş</a:t>
            </a:r>
            <a:r>
              <a:rPr lang="tr-TR" sz="1800" b="1" dirty="0"/>
              <a:t> </a:t>
            </a:r>
            <a:r>
              <a:rPr lang="tr-TR" sz="1800" b="1" dirty="0" err="1"/>
              <a:t>Sekmesi</a:t>
            </a:r>
            <a:r>
              <a:rPr lang="tr-TR" sz="1800" b="1" dirty="0" err="1">
                <a:sym typeface="Wingdings"/>
              </a:rPr>
              <a:t></a:t>
            </a:r>
            <a:r>
              <a:rPr lang="tr-TR" sz="1800" b="1" dirty="0" err="1"/>
              <a:t>Yeni</a:t>
            </a:r>
            <a:r>
              <a:rPr lang="tr-TR" sz="1800" b="1" dirty="0"/>
              <a:t> Not</a:t>
            </a:r>
            <a:r>
              <a:rPr lang="tr-TR" sz="1800" dirty="0"/>
              <a:t> düğmesi tıklanır. Buradan herhangi bir not veya notlar eklenir. </a:t>
            </a:r>
            <a:endParaRPr lang="tr-TR" sz="1800" dirty="0" smtClean="0"/>
          </a:p>
          <a:p>
            <a:pPr marL="85725" indent="-85725">
              <a:lnSpc>
                <a:spcPct val="150000"/>
              </a:lnSpc>
              <a:buFont typeface="Wingdings" pitchFamily="2" charset="2"/>
              <a:buChar char="Ø"/>
              <a:defRPr/>
            </a:pPr>
            <a:r>
              <a:rPr lang="tr-TR" sz="1800" dirty="0" smtClean="0"/>
              <a:t>Notlar </a:t>
            </a:r>
            <a:r>
              <a:rPr lang="tr-TR" sz="1800" dirty="0"/>
              <a:t>eklendikten sonra bu notları gözden geçirip üzerinde gerekli olan değişiklikler yapılır. </a:t>
            </a:r>
            <a:endParaRPr lang="tr-TR" sz="1800" dirty="0" smtClean="0"/>
          </a:p>
          <a:p>
            <a:pPr marL="85725" indent="-85725">
              <a:lnSpc>
                <a:spcPct val="150000"/>
              </a:lnSpc>
              <a:buFont typeface="Wingdings" pitchFamily="2" charset="2"/>
              <a:buChar char="Ø"/>
              <a:defRPr/>
            </a:pPr>
            <a:r>
              <a:rPr lang="tr-TR" sz="1800" dirty="0" smtClean="0"/>
              <a:t>Gerektiğinde </a:t>
            </a:r>
            <a:r>
              <a:rPr lang="tr-TR" sz="1800" dirty="0"/>
              <a:t>son bir haftalık notlara bakılır. Ekli kişilere veya diğerlere bu notlar isteğe bağlı olarak iletilir.</a:t>
            </a:r>
          </a:p>
          <a:p>
            <a:pPr eaLnBrk="1" hangingPunct="1">
              <a:lnSpc>
                <a:spcPct val="150000"/>
              </a:lnSpc>
              <a:buFont typeface="Wingdings" pitchFamily="2" charset="2"/>
              <a:buChar char="Ø"/>
              <a:defRPr/>
            </a:pPr>
            <a:endParaRPr lang="tr-TR" sz="1800" dirty="0" smtClean="0"/>
          </a:p>
        </p:txBody>
      </p:sp>
      <p:sp>
        <p:nvSpPr>
          <p:cNvPr id="6" name="Rectangle 2"/>
          <p:cNvSpPr>
            <a:spLocks noGrp="1" noChangeArrowheads="1"/>
          </p:cNvSpPr>
          <p:nvPr>
            <p:ph type="title"/>
          </p:nvPr>
        </p:nvSpPr>
        <p:spPr>
          <a:xfrm>
            <a:off x="457200" y="0"/>
            <a:ext cx="8229600" cy="617538"/>
          </a:xfrm>
        </p:spPr>
        <p:txBody>
          <a:bodyPr/>
          <a:lstStyle/>
          <a:p>
            <a:pPr>
              <a:defRPr/>
            </a:pPr>
            <a:r>
              <a:rPr lang="tr-TR" sz="2800" b="1" cap="all" dirty="0" smtClean="0"/>
              <a:t>NOTLAR</a:t>
            </a:r>
            <a:endParaRPr lang="tr-TR" sz="2800" b="1" cap="all" dirty="0"/>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497263"/>
            <a:ext cx="7051675"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147638" y="604838"/>
            <a:ext cx="8675687" cy="5140325"/>
          </a:xfrm>
        </p:spPr>
        <p:txBody>
          <a:bodyPr/>
          <a:lstStyle/>
          <a:p>
            <a:pPr eaLnBrk="1" hangingPunct="1">
              <a:lnSpc>
                <a:spcPct val="150000"/>
              </a:lnSpc>
              <a:buFont typeface="Wingdings" pitchFamily="2" charset="2"/>
              <a:buChar char="Ø"/>
            </a:pPr>
            <a:endParaRPr lang="tr-TR" sz="1800" smtClean="0"/>
          </a:p>
        </p:txBody>
      </p:sp>
      <p:sp>
        <p:nvSpPr>
          <p:cNvPr id="6" name="Rectangle 2"/>
          <p:cNvSpPr>
            <a:spLocks noGrp="1" noChangeArrowheads="1"/>
          </p:cNvSpPr>
          <p:nvPr>
            <p:ph type="title"/>
          </p:nvPr>
        </p:nvSpPr>
        <p:spPr>
          <a:xfrm>
            <a:off x="457200" y="0"/>
            <a:ext cx="8229600" cy="617538"/>
          </a:xfrm>
        </p:spPr>
        <p:txBody>
          <a:bodyPr/>
          <a:lstStyle/>
          <a:p>
            <a:pPr>
              <a:defRPr/>
            </a:pPr>
            <a:endParaRPr lang="tr-TR" sz="2800" b="1" cap="all" dirty="0"/>
          </a:p>
        </p:txBody>
      </p:sp>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47638" y="604838"/>
            <a:ext cx="4548187" cy="5140325"/>
          </a:xfrm>
        </p:spPr>
        <p:txBody>
          <a:bodyPr/>
          <a:lstStyle/>
          <a:p>
            <a:pPr marL="0" indent="0" eaLnBrk="1" hangingPunct="1">
              <a:lnSpc>
                <a:spcPct val="150000"/>
              </a:lnSpc>
              <a:buFont typeface="Wingdings" pitchFamily="2" charset="2"/>
              <a:buChar char="Ø"/>
            </a:pPr>
            <a:r>
              <a:rPr lang="tr-TR" sz="1800" smtClean="0"/>
              <a:t>Burada ya eposta adresi ve şifresi girilerek ayarlar otomatik alınacaktır ya da sunucu ayarları el ile yapılandırılacaktır.</a:t>
            </a:r>
          </a:p>
          <a:p>
            <a:pPr marL="0" indent="0" eaLnBrk="1" hangingPunct="1">
              <a:lnSpc>
                <a:spcPct val="150000"/>
              </a:lnSpc>
              <a:buFont typeface="Wingdings" pitchFamily="2" charset="2"/>
              <a:buChar char="Ø"/>
            </a:pPr>
            <a:r>
              <a:rPr lang="tr-TR" sz="1800" smtClean="0"/>
              <a:t> Genellikle sunucu ayarları el ile yapılandırılmak  için en </a:t>
            </a:r>
            <a:r>
              <a:rPr lang="tr-TR" sz="1800" smtClean="0">
                <a:solidFill>
                  <a:srgbClr val="FF0000"/>
                </a:solidFill>
              </a:rPr>
              <a:t>alttaki Sunucu ayarlarını</a:t>
            </a:r>
            <a:r>
              <a:rPr lang="tr-TR" sz="1800" smtClean="0"/>
              <a:t> </a:t>
            </a:r>
            <a:r>
              <a:rPr lang="tr-TR" sz="1800" smtClean="0">
                <a:solidFill>
                  <a:srgbClr val="FF0000"/>
                </a:solidFill>
              </a:rPr>
              <a:t>veya ek sunucu türlerini el ile yapılandır </a:t>
            </a:r>
            <a:r>
              <a:rPr lang="tr-TR" sz="1800" smtClean="0"/>
              <a:t>seçeneği tıklanarak hesap oluşturma işlemine devam edilecektir.</a:t>
            </a:r>
          </a:p>
          <a:p>
            <a:pPr marL="0" indent="0" eaLnBrk="1" hangingPunct="1">
              <a:lnSpc>
                <a:spcPct val="150000"/>
              </a:lnSpc>
              <a:buFont typeface="Wingdings" pitchFamily="2" charset="2"/>
              <a:buChar char="Ø"/>
            </a:pPr>
            <a:r>
              <a:rPr lang="tr-TR" sz="1800" smtClean="0"/>
              <a:t>Üçüncü aşamada eğer Exchange veya uyumlu bir hizmet alınmıyorsa ilk seçenek olan Internet Eposta seçeneği seçilerek ileri butonu tıklanmalıdır.</a:t>
            </a:r>
          </a:p>
          <a:p>
            <a:pPr marL="0" indent="0" eaLnBrk="1" hangingPunct="1">
              <a:lnSpc>
                <a:spcPct val="150000"/>
              </a:lnSpc>
              <a:buFont typeface="Wingdings" pitchFamily="2" charset="2"/>
              <a:buChar char="Ø"/>
            </a:pPr>
            <a:endParaRPr lang="tr-TR" sz="1800" smtClean="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1223963"/>
            <a:ext cx="4378325"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0"/>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47638" y="604838"/>
            <a:ext cx="8761412" cy="5214937"/>
          </a:xfrm>
        </p:spPr>
        <p:txBody>
          <a:bodyPr/>
          <a:lstStyle/>
          <a:p>
            <a:pPr eaLnBrk="1" hangingPunct="1">
              <a:lnSpc>
                <a:spcPct val="150000"/>
              </a:lnSpc>
              <a:buFont typeface="Wingdings" pitchFamily="2" charset="2"/>
              <a:buChar char="Ø"/>
            </a:pPr>
            <a:r>
              <a:rPr lang="tr-TR" sz="1800" smtClean="0"/>
              <a:t>Genellikle sunucu ayarları el ile yapılandırıldığı  için en alttaki Sunucu ayarlarını veya ek sunucu türlerini el ile yapılandır seçeneği tıklanarak hesap oluşturma işlemine devam edilecektir.</a:t>
            </a:r>
          </a:p>
          <a:p>
            <a:pPr eaLnBrk="1" hangingPunct="1">
              <a:lnSpc>
                <a:spcPct val="150000"/>
              </a:lnSpc>
              <a:buFont typeface="Wingdings" pitchFamily="2" charset="2"/>
              <a:buChar char="Ø"/>
            </a:pPr>
            <a:r>
              <a:rPr lang="tr-TR" sz="1800" smtClean="0"/>
              <a:t>Üçüncü aşamada eğer Exchange veya uyumlu bir hizmet alınmıyorsa ilk seçenek olan Internet Eposta seçeneği seçilerek ileri butonu tıklanmalıdır.</a:t>
            </a:r>
          </a:p>
          <a:p>
            <a:pPr eaLnBrk="1" hangingPunct="1">
              <a:lnSpc>
                <a:spcPct val="150000"/>
              </a:lnSpc>
              <a:buFont typeface="Wingdings" pitchFamily="2" charset="2"/>
              <a:buChar char="Ø"/>
            </a:pPr>
            <a:r>
              <a:rPr lang="tr-TR" sz="1800" smtClean="0"/>
              <a:t>Dördüncü ve en önemli aşamada Ad Soyad, eposta adresi (uzantısı ile birlikte) yazılır, Hesap Türü (genellikle POP3) seçilir. </a:t>
            </a:r>
          </a:p>
          <a:p>
            <a:pPr eaLnBrk="1" hangingPunct="1">
              <a:lnSpc>
                <a:spcPct val="150000"/>
              </a:lnSpc>
              <a:buFont typeface="Wingdings" pitchFamily="2" charset="2"/>
              <a:buChar char="Ø"/>
            </a:pPr>
            <a:r>
              <a:rPr lang="tr-TR" sz="1800" smtClean="0"/>
              <a:t>Hesap türü ve gelen ve giden eposta sunucusu (SMTP), eposta hizmeti alınan kuruluştan sağlanan bilgiye göre girilecektir. </a:t>
            </a:r>
          </a:p>
          <a:p>
            <a:pPr eaLnBrk="1" hangingPunct="1">
              <a:lnSpc>
                <a:spcPct val="150000"/>
              </a:lnSpc>
              <a:buFont typeface="Wingdings" pitchFamily="2" charset="2"/>
              <a:buChar char="Ø"/>
            </a:pPr>
            <a:r>
              <a:rPr lang="tr-TR" sz="1800" smtClean="0"/>
              <a:t>Son olarak kullanıcı adı ve parola (şifre) girilecek ve bu aşama sonlandırılacaktır</a:t>
            </a:r>
          </a:p>
          <a:p>
            <a:pPr eaLnBrk="1" hangingPunct="1">
              <a:lnSpc>
                <a:spcPct val="150000"/>
              </a:lnSpc>
              <a:buFont typeface="Wingdings" pitchFamily="2" charset="2"/>
              <a:buChar char="Ø"/>
            </a:pPr>
            <a:endParaRPr lang="tr-TR" sz="1800" smtClean="0"/>
          </a:p>
        </p:txBody>
      </p:sp>
      <p:sp>
        <p:nvSpPr>
          <p:cNvPr id="5" name="Rectangle 2"/>
          <p:cNvSpPr>
            <a:spLocks noGrp="1" noChangeArrowheads="1"/>
          </p:cNvSpPr>
          <p:nvPr>
            <p:ph type="title"/>
          </p:nvPr>
        </p:nvSpPr>
        <p:spPr>
          <a:xfrm>
            <a:off x="457200" y="-74613"/>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147638" y="-304800"/>
            <a:ext cx="3114675" cy="2962275"/>
          </a:xfrm>
        </p:spPr>
        <p:txBody>
          <a:bodyPr/>
          <a:lstStyle/>
          <a:p>
            <a:pPr marL="85725" indent="-85725" eaLnBrk="1" hangingPunct="1">
              <a:lnSpc>
                <a:spcPct val="150000"/>
              </a:lnSpc>
              <a:buFont typeface="Wingdings" pitchFamily="2" charset="2"/>
              <a:buChar char="Ø"/>
            </a:pPr>
            <a:r>
              <a:rPr lang="tr-TR" sz="1600" smtClean="0"/>
              <a:t>Kurulum sonlandırılmasına rağmen bazı özel ayarlar gerekebilmektedir. Hesap </a:t>
            </a:r>
            <a:r>
              <a:rPr lang="tr-TR" sz="1600" b="1" smtClean="0"/>
              <a:t>Ayarlarını Sına butonu </a:t>
            </a:r>
            <a:r>
              <a:rPr lang="tr-TR" sz="1600" smtClean="0"/>
              <a:t>tıklandığında sorun veriyorsa özel bazı ayarlar eksik demektir. Bu durumda </a:t>
            </a:r>
            <a:r>
              <a:rPr lang="tr-TR" sz="1600" b="1" smtClean="0"/>
              <a:t>Diğer Ayarlar </a:t>
            </a:r>
            <a:r>
              <a:rPr lang="tr-TR" sz="1600" smtClean="0"/>
              <a:t>butonu tıklanmalıdır.</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650" y="-304800"/>
            <a:ext cx="557212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3448050"/>
            <a:ext cx="510540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11125" y="925513"/>
            <a:ext cx="4287838" cy="4465637"/>
          </a:xfrm>
        </p:spPr>
        <p:txBody>
          <a:bodyPr/>
          <a:lstStyle/>
          <a:p>
            <a:pPr marL="85725" indent="-85725" eaLnBrk="1" hangingPunct="1">
              <a:lnSpc>
                <a:spcPct val="150000"/>
              </a:lnSpc>
              <a:buFont typeface="Wingdings" pitchFamily="2" charset="2"/>
              <a:buChar char="Ø"/>
            </a:pPr>
            <a:r>
              <a:rPr lang="tr-TR" sz="1800" b="1" smtClean="0"/>
              <a:t>Diğer Ayarlar </a:t>
            </a:r>
            <a:r>
              <a:rPr lang="tr-TR" sz="1800" smtClean="0"/>
              <a:t>bölümünden Giden Sunucusu menüsüne girilir ve Giden sunucum (SMTP) için kimlik doğrulaması gerekiyor seçeneği tıklandıktan sonra Gelen posta sunucum ile aynı ad ayarlarını kullan seçeneği en fazla kullanılan seçenektir. </a:t>
            </a:r>
          </a:p>
          <a:p>
            <a:pPr marL="85725" indent="-85725" eaLnBrk="1" hangingPunct="1">
              <a:lnSpc>
                <a:spcPct val="150000"/>
              </a:lnSpc>
              <a:buFont typeface="Wingdings" pitchFamily="2" charset="2"/>
              <a:buChar char="Ø"/>
            </a:pPr>
            <a:r>
              <a:rPr lang="tr-TR" sz="1800" smtClean="0"/>
              <a:t>Farklı bir seçenek olup olmadığı eposta hizmeti sağlayıcısından öğrenilebilir. </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896938"/>
            <a:ext cx="4521200" cy="417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74613"/>
            <a:ext cx="8229600" cy="617538"/>
          </a:xfrm>
        </p:spPr>
        <p:txBody>
          <a:bodyPr/>
          <a:lstStyle/>
          <a:p>
            <a:pPr>
              <a:defRPr/>
            </a:pPr>
            <a:r>
              <a:rPr lang="pt-BR" sz="2800" b="1" cap="all" dirty="0" smtClean="0"/>
              <a:t>POP3 </a:t>
            </a:r>
            <a:r>
              <a:rPr lang="pt-BR" sz="2800" b="1" cap="all" dirty="0"/>
              <a:t>EPOSTA HESABI OLUŞTURMA</a:t>
            </a:r>
            <a:endParaRPr lang="tr-TR" sz="2800" b="1" cap="all" dirty="0"/>
          </a:p>
        </p:txBody>
      </p:sp>
    </p:spTree>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
      <a:clrScheme name="Default Design 15">
        <a:dk1>
          <a:srgbClr val="0E2F67"/>
        </a:dk1>
        <a:lt1>
          <a:srgbClr val="FFFFFF"/>
        </a:lt1>
        <a:dk2>
          <a:srgbClr val="0E6224"/>
        </a:dk2>
        <a:lt2>
          <a:srgbClr val="7ACCE6"/>
        </a:lt2>
        <a:accent1>
          <a:srgbClr val="745D4A"/>
        </a:accent1>
        <a:accent2>
          <a:srgbClr val="E28000"/>
        </a:accent2>
        <a:accent3>
          <a:srgbClr val="FFFFFF"/>
        </a:accent3>
        <a:accent4>
          <a:srgbClr val="0A2757"/>
        </a:accent4>
        <a:accent5>
          <a:srgbClr val="BCB6B1"/>
        </a:accent5>
        <a:accent6>
          <a:srgbClr val="CD7300"/>
        </a:accent6>
        <a:hlink>
          <a:srgbClr val="FFAB2D"/>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TotalTime>
  <Words>2652</Words>
  <Application>Microsoft Office PowerPoint</Application>
  <PresentationFormat>Ekran Gösterisi (4:3)</PresentationFormat>
  <Paragraphs>278</Paragraphs>
  <Slides>59</Slides>
  <Notes>59</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59</vt:i4>
      </vt:variant>
    </vt:vector>
  </HeadingPairs>
  <TitlesOfParts>
    <vt:vector size="64" baseType="lpstr">
      <vt:lpstr>Arial</vt:lpstr>
      <vt:lpstr>Wingdings</vt:lpstr>
      <vt:lpstr>Arial (Gövde)</vt:lpstr>
      <vt:lpstr>Arial gövde</vt:lpstr>
      <vt:lpstr>Default Design</vt:lpstr>
      <vt:lpstr>OUTLOOK 2010</vt:lpstr>
      <vt:lpstr>GİRİŞ</vt:lpstr>
      <vt:lpstr>GİRİŞ</vt:lpstr>
      <vt:lpstr>OUTLOOK’TA EPOSTA HESABI OLUŞTURMAK</vt:lpstr>
      <vt:lpstr>POP3 EPOSTA HESABI OLUŞTURMA</vt:lpstr>
      <vt:lpstr>POP3 EPOSTA HESABI OLUŞTURMA</vt:lpstr>
      <vt:lpstr>POP3 EPOSTA HESABI OLUŞTURMA</vt:lpstr>
      <vt:lpstr>PowerPoint Sunusu</vt:lpstr>
      <vt:lpstr>POP3 EPOSTA HESABI OLUŞTURMA</vt:lpstr>
      <vt:lpstr>POP3 EPOSTA HESABI OLUŞTURMA</vt:lpstr>
      <vt:lpstr>POP3 EPOSTA HESABI OLUŞTURMA</vt:lpstr>
      <vt:lpstr>PowerPoint Sunusu</vt:lpstr>
      <vt:lpstr>GMAİL VE HOTMAİL EPOSTA HESAPLARINI EKLEME</vt:lpstr>
      <vt:lpstr>GMAİL VE HOTMAİL EPOSTA HESAPLARINI EKLEME</vt:lpstr>
      <vt:lpstr>GMAİL VE HOTMAİL EPOSTA HESAPLARINI EKLEME</vt:lpstr>
      <vt:lpstr>GMAİL VE HOTMAİL EPOSTA HESAPLARINI EKLEME</vt:lpstr>
      <vt:lpstr>GMAİL VE HOTMAİL EPOSTA HESAPLARINI EKLEME</vt:lpstr>
      <vt:lpstr>GMAİL VE HOTMAİL EPOSTA HESAPLARINI EKLEME</vt:lpstr>
      <vt:lpstr>Hotmail Eposta Hesabının Outlook’a Eklenmesi</vt:lpstr>
      <vt:lpstr>Hotmail Eposta Hesabının Outlook’a Eklenmesi</vt:lpstr>
      <vt:lpstr>Hotmail Eposta Hesabının Outlook’a Eklenmesi</vt:lpstr>
      <vt:lpstr>PowerPoint Sunusu</vt:lpstr>
      <vt:lpstr>PowerPoint Sunusu</vt:lpstr>
      <vt:lpstr>PowerPoint Sunusu</vt:lpstr>
      <vt:lpstr>PowerPoint Sunusu</vt:lpstr>
      <vt:lpstr>PowerPoint Sunusu</vt:lpstr>
      <vt:lpstr>PowerPoint Sunusu</vt:lpstr>
      <vt:lpstr>PowerPoint Sunusu</vt:lpstr>
      <vt:lpstr>EPOSTA ALMA</vt:lpstr>
      <vt:lpstr>PowerPoint Sunusu</vt:lpstr>
      <vt:lpstr>EPOSTA YANITLAMA</vt:lpstr>
      <vt:lpstr>GELEN EPOSTAYI BAŞKA BİRİSİNE İLETME</vt:lpstr>
      <vt:lpstr>EPOSTALARLA İLGİLİ DİĞER UYGULAMALAR</vt:lpstr>
      <vt:lpstr>EPOSTALARLA İLGİLİ DİĞER UYGULAMALAR</vt:lpstr>
      <vt:lpstr>EPOSTALARLA İLGİLİ DİĞER UYGULAMALAR</vt:lpstr>
      <vt:lpstr>PowerPoint Sunusu</vt:lpstr>
      <vt:lpstr>ÖNEMSİZ EPOSTA SEÇENEKLERİ</vt:lpstr>
      <vt:lpstr>ÖNEMSİZ EPOSTA SEÇENEKLERİ</vt:lpstr>
      <vt:lpstr>EPOSTA İZLEME</vt:lpstr>
      <vt:lpstr>EPOSTA İZLEME</vt:lpstr>
      <vt:lpstr>KLASÖR OLUŞTURMA VE EPOSTAYI KLASÖRE TAŞIMA</vt:lpstr>
      <vt:lpstr>TAKVİM</vt:lpstr>
      <vt:lpstr>TAKVİM</vt:lpstr>
      <vt:lpstr>PowerPoint Sunusu</vt:lpstr>
      <vt:lpstr>Randevu Sekmesİ</vt:lpstr>
      <vt:lpstr>EKLE SEKMESİ </vt:lpstr>
      <vt:lpstr>DİĞER KİŞİLERLE BİR OUTLOOK TAKVİMİ PAYLAŞMA</vt:lpstr>
      <vt:lpstr>GÖNDER/AL SEKMESİ</vt:lpstr>
      <vt:lpstr>PowerPoint Sunusu</vt:lpstr>
      <vt:lpstr>PowerPoint Sunusu</vt:lpstr>
      <vt:lpstr>KİŞİLER</vt:lpstr>
      <vt:lpstr>KİŞİLER</vt:lpstr>
      <vt:lpstr>KİŞİLER</vt:lpstr>
      <vt:lpstr>PowerPoint Sunusu</vt:lpstr>
      <vt:lpstr>GÖREVLER</vt:lpstr>
      <vt:lpstr>GÖREVLER</vt:lpstr>
      <vt:lpstr>PowerPoint Sunusu</vt:lpstr>
      <vt:lpstr>NOTLAR</vt:lpstr>
      <vt:lpstr>PowerPoint Sunusu</vt:lpstr>
    </vt:vector>
  </TitlesOfParts>
  <Company>Clearly Presented Ltd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Pencils template</dc:title>
  <dc:creator>Presentation Magazine</dc:creator>
  <cp:lastModifiedBy>farabi</cp:lastModifiedBy>
  <cp:revision>59</cp:revision>
  <dcterms:created xsi:type="dcterms:W3CDTF">2009-11-03T13:35:13Z</dcterms:created>
  <dcterms:modified xsi:type="dcterms:W3CDTF">2012-05-03T02:14:04Z</dcterms:modified>
</cp:coreProperties>
</file>