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0066"/>
    <a:srgbClr val="660033"/>
    <a:srgbClr val="99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18.10.2011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18.10.2011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0"/>
            <a:ext cx="9144000" cy="1500174"/>
          </a:xfrm>
        </p:spPr>
        <p:txBody>
          <a:bodyPr>
            <a:normAutofit fontScale="90000"/>
          </a:bodyPr>
          <a:lstStyle/>
          <a:p>
            <a:pPr algn="ctr"/>
            <a:r>
              <a:rPr lang="tr-TR" dirty="0" smtClean="0">
                <a:solidFill>
                  <a:srgbClr val="FF0000"/>
                </a:solidFill>
                <a:latin typeface="Comic Sans MS" pitchFamily="66" charset="0"/>
              </a:rPr>
              <a:t>Temel Yönetim İşlevleri</a:t>
            </a:r>
            <a:r>
              <a:rPr lang="tr-TR" dirty="0" smtClean="0"/>
              <a:t/>
            </a:r>
            <a:br>
              <a:rPr lang="tr-TR" dirty="0" smtClean="0"/>
            </a:br>
            <a:endParaRPr lang="tr-TR" dirty="0"/>
          </a:p>
        </p:txBody>
      </p:sp>
      <p:sp>
        <p:nvSpPr>
          <p:cNvPr id="3" name="2 Alt Başlık"/>
          <p:cNvSpPr>
            <a:spLocks noGrp="1"/>
          </p:cNvSpPr>
          <p:nvPr>
            <p:ph type="subTitle" idx="1"/>
          </p:nvPr>
        </p:nvSpPr>
        <p:spPr>
          <a:xfrm>
            <a:off x="0" y="1142984"/>
            <a:ext cx="9144000" cy="5715016"/>
          </a:xfrm>
        </p:spPr>
        <p:txBody>
          <a:bodyPr/>
          <a:lstStyle/>
          <a:p>
            <a:pPr algn="just"/>
            <a:r>
              <a:rPr lang="tr-TR" dirty="0" smtClean="0"/>
              <a:t>	</a:t>
            </a:r>
            <a:r>
              <a:rPr lang="tr-TR" sz="4000" dirty="0" smtClean="0">
                <a:latin typeface="Arial Narrow" pitchFamily="34" charset="0"/>
              </a:rPr>
              <a:t>Temel yönetim işlevleri </a:t>
            </a:r>
            <a:r>
              <a:rPr lang="tr-TR" sz="4000" b="1" dirty="0" smtClean="0">
                <a:solidFill>
                  <a:srgbClr val="FFFF00"/>
                </a:solidFill>
                <a:latin typeface="Arial Narrow" pitchFamily="34" charset="0"/>
              </a:rPr>
              <a:t>planlama, örgütleme, yöneltme, koordine ve kontrol etmedir</a:t>
            </a:r>
            <a:r>
              <a:rPr lang="tr-TR" sz="4000" dirty="0" smtClean="0">
                <a:solidFill>
                  <a:srgbClr val="FFFF00"/>
                </a:solidFill>
                <a:latin typeface="Arial Narrow" pitchFamily="34" charset="0"/>
              </a:rPr>
              <a:t>.</a:t>
            </a:r>
            <a:r>
              <a:rPr lang="tr-TR" sz="4000" dirty="0" smtClean="0">
                <a:latin typeface="Arial Narrow" pitchFamily="34" charset="0"/>
              </a:rPr>
              <a:t> Bir yönetim süreci içinde bu işlevlerin aşağıda anlatıldığı sırada gerçekleşeceği söylenemez; işlevler her yönetim faaliyetinde birbirlerinin içine geçmiş durumda uygulanırlar. Ancak planlama ilk olarak ele alınması gereken işlevdir; her türlü faaliyet, planlamayla başlar, kontrol etmeyle son bulur.</a:t>
            </a:r>
            <a:endParaRPr lang="tr-TR" dirty="0" smtClean="0">
              <a:latin typeface="Arial Narrow" pitchFamily="34" charset="0"/>
            </a:endParaRPr>
          </a:p>
          <a:p>
            <a:pPr algn="l"/>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lstStyle/>
          <a:p>
            <a:pPr algn="just">
              <a:buNone/>
            </a:pPr>
            <a:r>
              <a:rPr lang="tr-TR" dirty="0" smtClean="0"/>
              <a:t>		</a:t>
            </a:r>
            <a:r>
              <a:rPr lang="tr-TR" sz="2800" dirty="0" smtClean="0">
                <a:solidFill>
                  <a:srgbClr val="FFFF00"/>
                </a:solidFill>
                <a:latin typeface="Arial Narrow" pitchFamily="34" charset="0"/>
              </a:rPr>
              <a:t>Koordine etme işlevi, diğer yönetim işlevlerinden bağımsız olarak düşünülemez. Bu işlevin, planlama ve örgütleme aşamasında da uygulanması gerekir. Ancak, koordinasyonun nasıl sağlanacağına ilişkin kesin bir formül vermek güçtür. Çünkü bunun nasıl sağlanacağını örgütün yapısı, örgütün kültürü ve yönetim şekilleri belirler.</a:t>
            </a:r>
          </a:p>
          <a:p>
            <a:pPr algn="just">
              <a:buNone/>
            </a:pPr>
            <a:r>
              <a:rPr lang="tr-TR" sz="2800" b="1" dirty="0" smtClean="0">
                <a:solidFill>
                  <a:srgbClr val="FFFF00"/>
                </a:solidFill>
                <a:latin typeface="Arial Narrow" pitchFamily="34" charset="0"/>
              </a:rPr>
              <a:t>		</a:t>
            </a:r>
            <a:r>
              <a:rPr lang="tr-TR" sz="2800" b="1" dirty="0" smtClean="0">
                <a:solidFill>
                  <a:schemeClr val="bg2">
                    <a:lumMod val="90000"/>
                  </a:schemeClr>
                </a:solidFill>
                <a:latin typeface="Arial Narrow" pitchFamily="34" charset="0"/>
              </a:rPr>
              <a:t>Bununla beraber etkili bir koordinasyonun sağlanabilmesi için;</a:t>
            </a:r>
            <a:endParaRPr lang="tr-TR" sz="2800" dirty="0" smtClean="0">
              <a:solidFill>
                <a:schemeClr val="bg2">
                  <a:lumMod val="90000"/>
                </a:schemeClr>
              </a:solidFill>
              <a:latin typeface="Arial Narrow" pitchFamily="34" charset="0"/>
            </a:endParaRPr>
          </a:p>
          <a:p>
            <a:pPr lvl="0" algn="just"/>
            <a:r>
              <a:rPr lang="tr-TR" sz="2800" dirty="0" smtClean="0">
                <a:solidFill>
                  <a:srgbClr val="FFFF00"/>
                </a:solidFill>
                <a:latin typeface="Arial Narrow" pitchFamily="34" charset="0"/>
              </a:rPr>
              <a:t>Örgüt yapısının sadeleştirilmesi,</a:t>
            </a:r>
          </a:p>
          <a:p>
            <a:pPr lvl="0" algn="just"/>
            <a:r>
              <a:rPr lang="tr-TR" sz="2800" dirty="0" smtClean="0">
                <a:solidFill>
                  <a:srgbClr val="FFFF00"/>
                </a:solidFill>
                <a:latin typeface="Arial Narrow" pitchFamily="34" charset="0"/>
              </a:rPr>
              <a:t>Tüm bölümler arasında hizmet politikası birliğinin sağlanması; planların ve programların uyumlaştırılması,</a:t>
            </a:r>
          </a:p>
          <a:p>
            <a:pPr lvl="0" algn="just"/>
            <a:r>
              <a:rPr lang="tr-TR" sz="2800" dirty="0" smtClean="0">
                <a:solidFill>
                  <a:srgbClr val="FFFF00"/>
                </a:solidFill>
                <a:latin typeface="Arial Narrow" pitchFamily="34" charset="0"/>
              </a:rPr>
              <a:t>Etkili bir iletişim sisteminin tasarlanması,</a:t>
            </a:r>
          </a:p>
          <a:p>
            <a:pPr lvl="0" algn="just"/>
            <a:r>
              <a:rPr lang="tr-TR" sz="2800" dirty="0" smtClean="0">
                <a:solidFill>
                  <a:srgbClr val="FFFF00"/>
                </a:solidFill>
                <a:latin typeface="Arial Narrow" pitchFamily="34" charset="0"/>
              </a:rPr>
              <a:t>Koordinasyonun sağlanması için personelin teşvik edilmesi gerekir.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28736"/>
          </a:xfrm>
        </p:spPr>
        <p:txBody>
          <a:bodyPr>
            <a:normAutofit fontScale="90000"/>
          </a:bodyPr>
          <a:lstStyle/>
          <a:p>
            <a:pPr algn="ctr"/>
            <a:r>
              <a:rPr lang="tr-TR" sz="5300" b="1" dirty="0" smtClean="0">
                <a:solidFill>
                  <a:schemeClr val="bg2">
                    <a:lumMod val="90000"/>
                  </a:schemeClr>
                </a:solidFill>
                <a:latin typeface="Comic Sans MS" pitchFamily="66" charset="0"/>
              </a:rPr>
              <a:t>Kontrol Etme</a:t>
            </a:r>
            <a:r>
              <a:rPr lang="tr-TR" b="1" dirty="0" smtClean="0"/>
              <a:t/>
            </a:r>
            <a:br>
              <a:rPr lang="tr-TR" b="1" dirty="0" smtClean="0"/>
            </a:br>
            <a:endParaRPr lang="tr-TR" dirty="0"/>
          </a:p>
        </p:txBody>
      </p:sp>
      <p:sp>
        <p:nvSpPr>
          <p:cNvPr id="3" name="2 İçerik Yer Tutucusu"/>
          <p:cNvSpPr>
            <a:spLocks noGrp="1"/>
          </p:cNvSpPr>
          <p:nvPr>
            <p:ph idx="1"/>
          </p:nvPr>
        </p:nvSpPr>
        <p:spPr>
          <a:xfrm>
            <a:off x="0" y="1285860"/>
            <a:ext cx="8858280" cy="5572140"/>
          </a:xfrm>
        </p:spPr>
        <p:txBody>
          <a:bodyPr>
            <a:normAutofit lnSpcReduction="10000"/>
          </a:bodyPr>
          <a:lstStyle/>
          <a:p>
            <a:pPr algn="just">
              <a:buNone/>
            </a:pPr>
            <a:r>
              <a:rPr lang="tr-TR" b="1" dirty="0" smtClean="0"/>
              <a:t>		</a:t>
            </a:r>
            <a:r>
              <a:rPr lang="tr-TR" sz="3600" b="1" dirty="0" smtClean="0">
                <a:solidFill>
                  <a:schemeClr val="accent3">
                    <a:lumMod val="60000"/>
                    <a:lumOff val="40000"/>
                  </a:schemeClr>
                </a:solidFill>
                <a:latin typeface="Arial Narrow" pitchFamily="34" charset="0"/>
              </a:rPr>
              <a:t>Kontrol etme</a:t>
            </a:r>
            <a:r>
              <a:rPr lang="tr-TR" sz="3600" dirty="0" smtClean="0">
                <a:solidFill>
                  <a:srgbClr val="FFFF00"/>
                </a:solidFill>
                <a:latin typeface="Arial Narrow" pitchFamily="34" charset="0"/>
              </a:rPr>
              <a:t>, planlanan amaçlara ulaşma derecesinin saptanması ve gerekiyorsa düzeltici önlemlerin alınması sürecidir. Kontrol bir bakıma diğer yönetim işlevleriyle nelerin, nasıl ve hangi ölçüde başarıldığını ortaya çıkarır. Yöneticinin sürekli işlevi iş performansını (başarısını) ölçmek ve planlara uygun yürütülüp yürütülmediğini görmek amacıyla değerlendirmektir. Çünkü bazı durumlarda en iyi plan bile istenen sonuçları sağlamayabilir; sapmalar, yanlış anlamalar ve beklenmeyen sonuçlar gelişebilir.</a:t>
            </a:r>
            <a:endParaRPr lang="tr-TR" dirty="0" smtClean="0">
              <a:solidFill>
                <a:srgbClr val="FFFF00"/>
              </a:solidFill>
              <a:latin typeface="Arial Narrow" pitchFamily="34" charset="0"/>
            </a:endParaRP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Yönetim düzeyleri, unvanlar ve sorumlulukları"/>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357298"/>
          </a:xfrm>
        </p:spPr>
        <p:txBody>
          <a:bodyPr anchor="t">
            <a:normAutofit fontScale="90000"/>
          </a:bodyPr>
          <a:lstStyle/>
          <a:p>
            <a:pPr algn="ctr"/>
            <a:r>
              <a:rPr lang="tr-TR" sz="4400" b="1" dirty="0" smtClean="0">
                <a:solidFill>
                  <a:schemeClr val="accent3">
                    <a:lumMod val="60000"/>
                    <a:lumOff val="40000"/>
                  </a:schemeClr>
                </a:solidFill>
                <a:latin typeface="Comic Sans MS" pitchFamily="66" charset="0"/>
              </a:rPr>
              <a:t>Büro Yöneticisinde Bulunması Gereken Nitelikler</a:t>
            </a:r>
            <a:r>
              <a:rPr lang="tr-TR" dirty="0" smtClean="0"/>
              <a:t/>
            </a:r>
            <a:br>
              <a:rPr lang="tr-TR" dirty="0" smtClean="0"/>
            </a:br>
            <a:endParaRPr lang="tr-TR" dirty="0"/>
          </a:p>
        </p:txBody>
      </p:sp>
      <p:sp>
        <p:nvSpPr>
          <p:cNvPr id="3" name="2 İçerik Yer Tutucusu"/>
          <p:cNvSpPr>
            <a:spLocks noGrp="1"/>
          </p:cNvSpPr>
          <p:nvPr>
            <p:ph idx="1"/>
          </p:nvPr>
        </p:nvSpPr>
        <p:spPr>
          <a:xfrm>
            <a:off x="0" y="1357298"/>
            <a:ext cx="8715404" cy="5500702"/>
          </a:xfrm>
        </p:spPr>
        <p:txBody>
          <a:bodyPr>
            <a:normAutofit fontScale="92500" lnSpcReduction="20000"/>
          </a:bodyPr>
          <a:lstStyle/>
          <a:p>
            <a:pPr algn="just">
              <a:buNone/>
            </a:pPr>
            <a:r>
              <a:rPr lang="tr-TR" dirty="0" smtClean="0"/>
              <a:t>		</a:t>
            </a:r>
            <a:r>
              <a:rPr lang="tr-TR" sz="3200" dirty="0" smtClean="0">
                <a:solidFill>
                  <a:srgbClr val="FFFF00"/>
                </a:solidFill>
                <a:latin typeface="Arial Narrow" pitchFamily="34" charset="0"/>
              </a:rPr>
              <a:t>Kavram olarak genellikle örgüt, yapıyı; yönetim, bu yapının işletilme sürecini; yönetici ise, yapıyı işleterek yönetim sürecini gerçekleştiren kişiyi ifade eder. Yönetim işlevlerini yerine getiren kişinin diğer çalışanlardan ayrılan bir takım niteliklere sahip olması gerekir. Çünkü yönetimde eldeki kaynaklar, olanaklar ve koşullar aynı olduğu halde, iyi ve nitelikli bir yöneticinin elinde başarıya ulaşan bir örgüt, kötü ve niteliksiz bir yöneticinin elinde başarısızlığa uğrar. Yönetimde elde edilen sonuçlar, daima yöneticilerin becerilerine ve bilgilerine göre farklılık gösterir.</a:t>
            </a:r>
          </a:p>
          <a:p>
            <a:pPr algn="just">
              <a:buNone/>
            </a:pPr>
            <a:r>
              <a:rPr lang="tr-TR" sz="3200" dirty="0" smtClean="0">
                <a:solidFill>
                  <a:srgbClr val="FFFF00"/>
                </a:solidFill>
                <a:latin typeface="Arial Narrow" pitchFamily="34" charset="0"/>
              </a:rPr>
              <a:t>		Günümüz bürolarını yönetme yeterliliğine sahip bir yöneticide bulunması gereken nitelikler üç grupta toplanabilir. Bunlar; teknik bilgi, kavramsal beceri ve insan ilişkileri becerisidir.</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858280" cy="6643710"/>
          </a:xfrm>
        </p:spPr>
        <p:txBody>
          <a:bodyPr>
            <a:normAutofit fontScale="92500" lnSpcReduction="10000"/>
          </a:bodyPr>
          <a:lstStyle/>
          <a:p>
            <a:pPr algn="just">
              <a:buNone/>
            </a:pPr>
            <a:r>
              <a:rPr lang="tr-TR" b="1" dirty="0" smtClean="0"/>
              <a:t>	</a:t>
            </a:r>
            <a:r>
              <a:rPr lang="tr-TR" b="1" dirty="0" smtClean="0">
                <a:solidFill>
                  <a:srgbClr val="FFFF00"/>
                </a:solidFill>
                <a:latin typeface="Arial Narrow" pitchFamily="34" charset="0"/>
              </a:rPr>
              <a:t>	</a:t>
            </a:r>
            <a:r>
              <a:rPr lang="tr-TR" sz="3600" b="1" dirty="0" smtClean="0">
                <a:solidFill>
                  <a:srgbClr val="FFFF00"/>
                </a:solidFill>
                <a:latin typeface="Arial Narrow" pitchFamily="34" charset="0"/>
              </a:rPr>
              <a:t>1) Teknik bilgi</a:t>
            </a:r>
            <a:r>
              <a:rPr lang="tr-TR" sz="3600" dirty="0" smtClean="0">
                <a:solidFill>
                  <a:srgbClr val="FFFF00"/>
                </a:solidFill>
                <a:latin typeface="Arial Narrow" pitchFamily="34" charset="0"/>
              </a:rPr>
              <a:t>: </a:t>
            </a:r>
            <a:r>
              <a:rPr lang="tr-TR" sz="3600" dirty="0" smtClean="0">
                <a:solidFill>
                  <a:schemeClr val="bg2">
                    <a:lumMod val="90000"/>
                  </a:schemeClr>
                </a:solidFill>
                <a:latin typeface="Arial Narrow" pitchFamily="34" charset="0"/>
              </a:rPr>
              <a:t>Yöneticinin fonksiyonel uzmanlık alanını ifade etmektedir. İşin başarılması için özel bilgi, yöntem ve tekniklerin kullanılması yeteneği teknik bilgiyi oluşturur.</a:t>
            </a:r>
          </a:p>
          <a:p>
            <a:pPr algn="just">
              <a:buNone/>
            </a:pPr>
            <a:r>
              <a:rPr lang="tr-TR" sz="3600" b="1" dirty="0" smtClean="0">
                <a:latin typeface="Arial Narrow" pitchFamily="34" charset="0"/>
              </a:rPr>
              <a:t>		</a:t>
            </a:r>
            <a:r>
              <a:rPr lang="tr-TR" sz="3600" b="1" dirty="0" smtClean="0">
                <a:solidFill>
                  <a:srgbClr val="FFFF00"/>
                </a:solidFill>
                <a:latin typeface="Arial Narrow" pitchFamily="34" charset="0"/>
              </a:rPr>
              <a:t>2)Kavramsal beceri</a:t>
            </a:r>
            <a:r>
              <a:rPr lang="tr-TR" sz="3600" dirty="0" smtClean="0">
                <a:solidFill>
                  <a:srgbClr val="FFFF00"/>
                </a:solidFill>
                <a:latin typeface="Arial Narrow" pitchFamily="34" charset="0"/>
              </a:rPr>
              <a:t>: </a:t>
            </a:r>
            <a:r>
              <a:rPr lang="tr-TR" sz="3600" dirty="0" smtClean="0">
                <a:solidFill>
                  <a:schemeClr val="bg2">
                    <a:lumMod val="90000"/>
                  </a:schemeClr>
                </a:solidFill>
                <a:latin typeface="Arial Narrow" pitchFamily="34" charset="0"/>
              </a:rPr>
              <a:t>Büro yöneticisinin teknik bilgi sahibi olması yetmez; yöneticide tanıma, anlama ve kavrama yeteneklerinin de bulunması gerekir. Bir yönetici, görev alanı ve faaliyet konularındaki bilgi, beceri ve tutumların anlamlarını, birbirleriyle ilişkilerini, nedenlerini anlayabilmeli, kavrayabilmelidir. Buna “birleşme ve bütünleştirme” yeteneği de denebilir. Bu bağlamda yöneticinin yorumlama, yargıda bulunma (karar verme) ve uygulama becerisine de sahip olması gerekir.</a:t>
            </a:r>
          </a:p>
          <a:p>
            <a:pPr algn="just">
              <a:buNone/>
            </a:pPr>
            <a:endParaRPr lang="tr-TR" sz="3600" dirty="0">
              <a:latin typeface="Arial Narrow"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lnSpcReduction="10000"/>
          </a:bodyPr>
          <a:lstStyle/>
          <a:p>
            <a:pPr algn="just">
              <a:buNone/>
            </a:pPr>
            <a:r>
              <a:rPr lang="tr-TR" dirty="0" smtClean="0"/>
              <a:t>		</a:t>
            </a:r>
            <a:r>
              <a:rPr lang="tr-TR" sz="3200" dirty="0" smtClean="0">
                <a:latin typeface="Arial Narrow" pitchFamily="34" charset="0"/>
              </a:rPr>
              <a:t>Yorumlama, sorunların çözümünde ve olanakların değerlendirilmesinde mantıksal ve bilimsel yaklaşım ve teknikleri kullanılabilme becerisini gösterir. Karar verme ise, çeşitli seçenekler arasında en isabetli olanın seçilmesi sürecidir. Büro yöneticisinin sahip olması gereken niteliklerden olan yorumlama ve karar verme becerisi çok önemlidir. Çağdaş yönetim açısından günümüz yöneticilerinde aranan en önemli nitelikler “sorumluluk alma”, “inisiyatif sahibi olma” ve “yaratıcı ve yenilikçi” niteliğe sahip olmadır. Çünkü sorumluluk almak, karar vermek, yaratıcı ve yenilikçi olmak için inisiyatif sahibi (hareket özgürlüğü olan) olmak gerekir. Bu özelliği taşımayan, her emri üstten alan, tüm kararları üste bırakan ve her an üste danışan bir yönetici, yönetici olmaktan uzaktır.</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858280" cy="6715148"/>
          </a:xfrm>
        </p:spPr>
        <p:txBody>
          <a:bodyPr>
            <a:normAutofit fontScale="40000" lnSpcReduction="20000"/>
          </a:bodyPr>
          <a:lstStyle/>
          <a:p>
            <a:pPr>
              <a:buNone/>
            </a:pPr>
            <a:r>
              <a:rPr lang="tr-TR" sz="2800" b="1" dirty="0" smtClean="0">
                <a:latin typeface="Comic Sans MS" pitchFamily="66" charset="0"/>
              </a:rPr>
              <a:t>	</a:t>
            </a:r>
            <a:r>
              <a:rPr lang="tr-TR" sz="8000" b="1" dirty="0" smtClean="0">
                <a:latin typeface="Comic Sans MS" pitchFamily="66" charset="0"/>
              </a:rPr>
              <a:t>3)İnsan ilişkileri becerisi</a:t>
            </a:r>
            <a:r>
              <a:rPr lang="tr-TR" sz="8000" dirty="0" smtClean="0">
                <a:latin typeface="Comic Sans MS" pitchFamily="66" charset="0"/>
              </a:rPr>
              <a:t>: </a:t>
            </a:r>
            <a:endParaRPr lang="tr-TR" sz="2800" dirty="0" smtClean="0">
              <a:latin typeface="Comic Sans MS" pitchFamily="66" charset="0"/>
            </a:endParaRPr>
          </a:p>
          <a:p>
            <a:pPr algn="just">
              <a:buNone/>
            </a:pPr>
            <a:r>
              <a:rPr lang="tr-TR" sz="2800" dirty="0" smtClean="0"/>
              <a:t>		</a:t>
            </a:r>
            <a:r>
              <a:rPr lang="tr-TR" sz="6500" dirty="0" smtClean="0">
                <a:solidFill>
                  <a:srgbClr val="FFFF00"/>
                </a:solidFill>
                <a:latin typeface="Arial Narrow" pitchFamily="34" charset="0"/>
              </a:rPr>
              <a:t>Yöneticinin çalışma hayatını etkileyen üç değişik çevresel ilişkiden söz edilebilir. Bunlardan ilki anne, baba, eş, çocuklar vb.lerinden oluşan </a:t>
            </a:r>
            <a:r>
              <a:rPr lang="tr-TR" sz="6500" dirty="0" smtClean="0">
                <a:solidFill>
                  <a:schemeClr val="tx2">
                    <a:lumMod val="40000"/>
                    <a:lumOff val="60000"/>
                  </a:schemeClr>
                </a:solidFill>
                <a:latin typeface="Arial Narrow" pitchFamily="34" charset="0"/>
              </a:rPr>
              <a:t>aile çevresidir. </a:t>
            </a:r>
            <a:r>
              <a:rPr lang="tr-TR" sz="6500" dirty="0" smtClean="0">
                <a:solidFill>
                  <a:srgbClr val="FFFF00"/>
                </a:solidFill>
                <a:latin typeface="Arial Narrow" pitchFamily="34" charset="0"/>
              </a:rPr>
              <a:t>İkincisi sosyal, siyasal, politik, ekonomik koşullar ile nüfuzlu kişiler, sendikalar, dernekler vb.lerinden oluşan </a:t>
            </a:r>
            <a:r>
              <a:rPr lang="tr-TR" sz="6500" dirty="0" smtClean="0">
                <a:solidFill>
                  <a:schemeClr val="tx2">
                    <a:lumMod val="40000"/>
                    <a:lumOff val="60000"/>
                  </a:schemeClr>
                </a:solidFill>
                <a:latin typeface="Arial Narrow" pitchFamily="34" charset="0"/>
              </a:rPr>
              <a:t>dış çevredir. </a:t>
            </a:r>
            <a:r>
              <a:rPr lang="tr-TR" sz="6500" dirty="0" smtClean="0">
                <a:solidFill>
                  <a:srgbClr val="FFFF00"/>
                </a:solidFill>
                <a:latin typeface="Arial Narrow" pitchFamily="34" charset="0"/>
              </a:rPr>
              <a:t>Üçüncüsü ise, görev, yetki ve sorumluluklar ile üstler, astlar, meslektaşlar ve diğer bölüm yöneticilerinden oluşan örgüt içi çevredir. Yöneticiler bu çevre unsurlarının her biriyle iletişim halindedir. Çünkü büronun amacı hizmet üretmektir. Bu amacı gerçekleştirirken çevre unsurlarından etkilenmemek mümkün değildir. Her zaman baskı ve çıkar grupları, kendi istek ve önerilerini kabul ettirmek üzere ısrar ederler. Bu nedenle çatışma ve anlaşmazlıklar çıktığında, büro yöneticisinin insan ilişkileri becerisinin önemi artar.</a:t>
            </a:r>
          </a:p>
          <a:p>
            <a:pPr algn="just">
              <a:buNone/>
            </a:pPr>
            <a:r>
              <a:rPr lang="tr-TR" sz="6500" dirty="0" smtClean="0">
                <a:solidFill>
                  <a:srgbClr val="FFFF00"/>
                </a:solidFill>
                <a:latin typeface="Arial Narrow" pitchFamily="34" charset="0"/>
              </a:rPr>
              <a:t>		Büro yöneticisi bütün örgüt içi ve dışı unsurlara karşı çok duyarlı olmak zorundadır. Bu duyarlılığın sonucu olarak bu unsurlarla bazen mücadele etmek, bazen yardımlaşmak, bazen de pazarlık etmek vb. şekillerde ilişki kurmalıdır. Bu ilişkilerde yönetici tutarlı, güvenilir, ciddi, samimi, adil ve tarafsız bir kişilik sergilemelidir.</a:t>
            </a:r>
          </a:p>
          <a:p>
            <a:pPr>
              <a:buNone/>
            </a:pPr>
            <a:endParaRPr lang="tr-TR" sz="2800" dirty="0">
              <a:solidFill>
                <a:srgbClr val="FFFF00"/>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357298"/>
          </a:xfrm>
        </p:spPr>
        <p:txBody>
          <a:bodyPr>
            <a:normAutofit fontScale="90000"/>
          </a:bodyPr>
          <a:lstStyle/>
          <a:p>
            <a:pPr algn="ctr"/>
            <a:r>
              <a:rPr lang="tr-TR" b="1" dirty="0" smtClean="0">
                <a:solidFill>
                  <a:srgbClr val="FFFF00"/>
                </a:solidFill>
                <a:latin typeface="Comic Sans MS" pitchFamily="66" charset="0"/>
              </a:rPr>
              <a:t>Planlama</a:t>
            </a:r>
            <a:r>
              <a:rPr lang="tr-TR" b="1" dirty="0" smtClean="0"/>
              <a:t/>
            </a:r>
            <a:br>
              <a:rPr lang="tr-TR" b="1" dirty="0" smtClean="0"/>
            </a:br>
            <a:endParaRPr lang="tr-TR" dirty="0"/>
          </a:p>
        </p:txBody>
      </p:sp>
      <p:sp>
        <p:nvSpPr>
          <p:cNvPr id="3" name="2 İçerik Yer Tutucusu"/>
          <p:cNvSpPr>
            <a:spLocks noGrp="1"/>
          </p:cNvSpPr>
          <p:nvPr>
            <p:ph idx="1"/>
          </p:nvPr>
        </p:nvSpPr>
        <p:spPr>
          <a:xfrm>
            <a:off x="0" y="1000108"/>
            <a:ext cx="8858280" cy="5857892"/>
          </a:xfrm>
        </p:spPr>
        <p:txBody>
          <a:bodyPr>
            <a:normAutofit lnSpcReduction="10000"/>
          </a:bodyPr>
          <a:lstStyle/>
          <a:p>
            <a:pPr algn="just">
              <a:buNone/>
            </a:pPr>
            <a:r>
              <a:rPr lang="tr-TR" b="1" dirty="0" smtClean="0"/>
              <a:t>		</a:t>
            </a:r>
            <a:r>
              <a:rPr lang="tr-TR" b="1" dirty="0" smtClean="0">
                <a:latin typeface="Arial Narrow" pitchFamily="34" charset="0"/>
              </a:rPr>
              <a:t>Planlama</a:t>
            </a:r>
            <a:r>
              <a:rPr lang="tr-TR" dirty="0" smtClean="0">
                <a:latin typeface="Arial Narrow" pitchFamily="34" charset="0"/>
              </a:rPr>
              <a:t>, amaçların, bu amaçlara ulaşmayı sağlayacak araçların ve olanakların seçilmesi sürecidir. Bu süreç, yönetimin ileriye yönelik kararlar almasını ve bu kararların uygulanmasını gerektirir. Planlamayla neyin, niçin, ne zaman, nerede, nasıl, kim tarafından ve hangi olanaklarla yapılacağı ortaya konur.</a:t>
            </a:r>
          </a:p>
          <a:p>
            <a:pPr>
              <a:buNone/>
            </a:pPr>
            <a:r>
              <a:rPr lang="tr-TR" b="1" dirty="0" smtClean="0">
                <a:latin typeface="Arial Narrow" pitchFamily="34" charset="0"/>
              </a:rPr>
              <a:t>		</a:t>
            </a:r>
            <a:r>
              <a:rPr lang="tr-TR" b="1" dirty="0" smtClean="0">
                <a:solidFill>
                  <a:srgbClr val="FFFF00"/>
                </a:solidFill>
                <a:latin typeface="Arial Narrow" pitchFamily="34" charset="0"/>
              </a:rPr>
              <a:t>Planlamanın sağlayacağı yararlar şu şekilde özetlenebilir.</a:t>
            </a:r>
            <a:endParaRPr lang="tr-TR" dirty="0" smtClean="0">
              <a:solidFill>
                <a:srgbClr val="FFFF00"/>
              </a:solidFill>
              <a:latin typeface="Arial Narrow" pitchFamily="34" charset="0"/>
            </a:endParaRPr>
          </a:p>
          <a:p>
            <a:pPr lvl="0"/>
            <a:r>
              <a:rPr lang="tr-TR" b="1" dirty="0" smtClean="0">
                <a:latin typeface="Arial Narrow" pitchFamily="34" charset="0"/>
              </a:rPr>
              <a:t>Uzak, orta ve kısa vadeli geleceğin düşünülerek, önceden tasarlanmasını sağlar.</a:t>
            </a:r>
            <a:endParaRPr lang="tr-TR" dirty="0" smtClean="0">
              <a:latin typeface="Arial Narrow" pitchFamily="34" charset="0"/>
            </a:endParaRPr>
          </a:p>
          <a:p>
            <a:pPr lvl="0"/>
            <a:r>
              <a:rPr lang="tr-TR" b="1" dirty="0" smtClean="0">
                <a:latin typeface="Arial Narrow" pitchFamily="34" charset="0"/>
              </a:rPr>
              <a:t>Zaman, emek, para tasarrufu sağlayarak yönetimin etkililiğini artırır.</a:t>
            </a:r>
            <a:endParaRPr lang="tr-TR" dirty="0" smtClean="0">
              <a:latin typeface="Arial Narrow" pitchFamily="34" charset="0"/>
            </a:endParaRPr>
          </a:p>
          <a:p>
            <a:pPr lvl="0"/>
            <a:r>
              <a:rPr lang="tr-TR" b="1" dirty="0" smtClean="0">
                <a:latin typeface="Arial Narrow" pitchFamily="34" charset="0"/>
              </a:rPr>
              <a:t>Somut olarak ulaşılmak istenen amaçların belirlenmesini ve tüm çabaların bu amaçlara yöneltilmesini sağlar.</a:t>
            </a:r>
            <a:endParaRPr lang="tr-TR" dirty="0" smtClean="0">
              <a:latin typeface="Arial Narrow" pitchFamily="34" charset="0"/>
            </a:endParaRPr>
          </a:p>
          <a:p>
            <a:pPr lvl="0"/>
            <a:r>
              <a:rPr lang="tr-TR" b="1" dirty="0" smtClean="0">
                <a:latin typeface="Arial Narrow" pitchFamily="34" charset="0"/>
              </a:rPr>
              <a:t>Eldeki olanakların amaca yöneltilip yöneltilmediğinin denetlenmesi için bir ölçüt oluşturur.</a:t>
            </a:r>
            <a:endParaRPr lang="tr-TR" dirty="0" smtClean="0">
              <a:latin typeface="Arial Narrow" pitchFamily="34"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14422"/>
          </a:xfrm>
        </p:spPr>
        <p:txBody>
          <a:bodyPr anchor="t">
            <a:normAutofit fontScale="90000"/>
          </a:bodyPr>
          <a:lstStyle/>
          <a:p>
            <a:pPr algn="ctr"/>
            <a:r>
              <a:rPr lang="tr-TR" b="1" dirty="0" smtClean="0">
                <a:solidFill>
                  <a:srgbClr val="FFFF00"/>
                </a:solidFill>
              </a:rPr>
              <a:t>Örgütleme</a:t>
            </a:r>
            <a:r>
              <a:rPr lang="tr-TR" b="1" dirty="0" smtClean="0"/>
              <a:t/>
            </a:r>
            <a:br>
              <a:rPr lang="tr-TR" b="1" dirty="0" smtClean="0"/>
            </a:br>
            <a:endParaRPr lang="tr-TR" dirty="0"/>
          </a:p>
        </p:txBody>
      </p:sp>
      <p:sp>
        <p:nvSpPr>
          <p:cNvPr id="3" name="2 İçerik Yer Tutucusu"/>
          <p:cNvSpPr>
            <a:spLocks noGrp="1"/>
          </p:cNvSpPr>
          <p:nvPr>
            <p:ph idx="1"/>
          </p:nvPr>
        </p:nvSpPr>
        <p:spPr>
          <a:xfrm>
            <a:off x="0" y="1214422"/>
            <a:ext cx="8858280" cy="5643578"/>
          </a:xfrm>
        </p:spPr>
        <p:txBody>
          <a:bodyPr>
            <a:noAutofit/>
          </a:bodyPr>
          <a:lstStyle/>
          <a:p>
            <a:pPr algn="just">
              <a:buNone/>
            </a:pPr>
            <a:r>
              <a:rPr lang="tr-TR" sz="3000" dirty="0" smtClean="0">
                <a:solidFill>
                  <a:schemeClr val="bg2">
                    <a:lumMod val="75000"/>
                  </a:schemeClr>
                </a:solidFill>
                <a:latin typeface="Arial Narrow" pitchFamily="34" charset="0"/>
              </a:rPr>
              <a:t>		Örgütleme süreci planlamayla yakından ilgilidir. Planlar, örgütlerin başarısı için temel faktörlerdir, ancak tek başlarına bu başarıyı sağlayamazlar; planların uygulamaya konulması gerekir. İşte örgütleme, uygulama için gerekli ortamı ve koşulları sağlar. Planlama aşamasında nelerin yapılacağı sadece taslak olarak belirlenir; örgütleme aşamasında ise, bu taslağı uygulamaya koymayı sağlayacak en küçük ayrıntılar üzerinde bile durulur.</a:t>
            </a:r>
          </a:p>
          <a:p>
            <a:pPr algn="just">
              <a:buNone/>
            </a:pPr>
            <a:r>
              <a:rPr lang="tr-TR" sz="3000" b="1" dirty="0" smtClean="0">
                <a:solidFill>
                  <a:schemeClr val="bg2">
                    <a:lumMod val="75000"/>
                  </a:schemeClr>
                </a:solidFill>
                <a:latin typeface="Arial Narrow" pitchFamily="34" charset="0"/>
              </a:rPr>
              <a:t>		</a:t>
            </a:r>
            <a:r>
              <a:rPr lang="tr-TR" sz="3000" b="1" dirty="0" smtClean="0">
                <a:solidFill>
                  <a:srgbClr val="FFFF00"/>
                </a:solidFill>
                <a:latin typeface="Arial Narrow" pitchFamily="34" charset="0"/>
              </a:rPr>
              <a:t>Örgütlenme</a:t>
            </a:r>
            <a:r>
              <a:rPr lang="tr-TR" sz="3000" dirty="0" smtClean="0">
                <a:solidFill>
                  <a:srgbClr val="FFFF00"/>
                </a:solidFill>
                <a:latin typeface="Arial Narrow" pitchFamily="34" charset="0"/>
              </a:rPr>
              <a:t>, </a:t>
            </a:r>
            <a:r>
              <a:rPr lang="tr-TR" sz="3000" dirty="0" smtClean="0">
                <a:solidFill>
                  <a:schemeClr val="bg2">
                    <a:lumMod val="75000"/>
                  </a:schemeClr>
                </a:solidFill>
                <a:latin typeface="Arial Narrow" pitchFamily="34" charset="0"/>
              </a:rPr>
              <a:t>saptanan amaçlara ulaşmak için gerekli koşulların sağlanması ya da insan kaynaklarının, fiziksel unsurların ve bunların işlevlerinin uyumlu biçimde bir araya getirilmesi sürecidir.</a:t>
            </a:r>
            <a:endParaRPr lang="tr-TR" sz="3000" dirty="0">
              <a:solidFill>
                <a:schemeClr val="bg2">
                  <a:lumMod val="75000"/>
                </a:schemeClr>
              </a:solidFill>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33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8686800" cy="5538806"/>
          </a:xfrm>
        </p:spPr>
        <p:txBody>
          <a:bodyPr>
            <a:normAutofit fontScale="92500"/>
          </a:bodyPr>
          <a:lstStyle/>
          <a:p>
            <a:pPr>
              <a:buNone/>
            </a:pPr>
            <a:r>
              <a:rPr lang="tr-TR" b="1" dirty="0" smtClean="0"/>
              <a:t>	</a:t>
            </a:r>
            <a:r>
              <a:rPr lang="tr-TR" sz="3200" b="1" dirty="0" smtClean="0">
                <a:latin typeface="Comic Sans MS" pitchFamily="66" charset="0"/>
              </a:rPr>
              <a:t>	Bu süreçte;</a:t>
            </a:r>
            <a:endParaRPr lang="tr-TR" dirty="0" smtClean="0">
              <a:latin typeface="Comic Sans MS" pitchFamily="66" charset="0"/>
            </a:endParaRPr>
          </a:p>
          <a:p>
            <a:pPr lvl="0" algn="just">
              <a:buFont typeface="Wingdings" pitchFamily="2" charset="2"/>
              <a:buChar char="Ø"/>
            </a:pPr>
            <a:r>
              <a:rPr lang="tr-TR" sz="3200" dirty="0" smtClean="0">
                <a:solidFill>
                  <a:srgbClr val="FFFF00"/>
                </a:solidFill>
                <a:latin typeface="Arial Narrow" pitchFamily="34" charset="0"/>
              </a:rPr>
              <a:t>Yapılacak işler belirlenir, tanımlanır ve işlevlerine göre gruplandırılır, bölümlere ayrılır; iş ve örgüt birimleri haline getirilir.</a:t>
            </a:r>
          </a:p>
          <a:p>
            <a:pPr lvl="0" algn="just">
              <a:buFont typeface="Wingdings" pitchFamily="2" charset="2"/>
              <a:buChar char="Ø"/>
            </a:pPr>
            <a:r>
              <a:rPr lang="tr-TR" sz="3200" dirty="0" smtClean="0">
                <a:solidFill>
                  <a:srgbClr val="FFFF00"/>
                </a:solidFill>
                <a:latin typeface="Arial Narrow" pitchFamily="34" charset="0"/>
              </a:rPr>
              <a:t>İşleri yapacak olan kişiler belirlenir ve bu kişiler uygun görevlere atanır.</a:t>
            </a:r>
          </a:p>
          <a:p>
            <a:pPr lvl="0" algn="just">
              <a:buFont typeface="Wingdings" pitchFamily="2" charset="2"/>
              <a:buChar char="Ø"/>
            </a:pPr>
            <a:r>
              <a:rPr lang="tr-TR" sz="3200" dirty="0" smtClean="0">
                <a:solidFill>
                  <a:srgbClr val="FFFF00"/>
                </a:solidFill>
                <a:latin typeface="Arial Narrow" pitchFamily="34" charset="0"/>
              </a:rPr>
              <a:t>Atanan kişilerin yetki ve sorumlulukları belirlenir, aralarında yetki-sorumluluk ilişkileri kurulur.</a:t>
            </a:r>
          </a:p>
          <a:p>
            <a:pPr lvl="0" algn="just">
              <a:buFont typeface="Wingdings" pitchFamily="2" charset="2"/>
              <a:buChar char="Ø"/>
            </a:pPr>
            <a:r>
              <a:rPr lang="tr-TR" sz="3200" dirty="0" smtClean="0">
                <a:solidFill>
                  <a:srgbClr val="FFFF00"/>
                </a:solidFill>
                <a:latin typeface="Arial Narrow" pitchFamily="34" charset="0"/>
              </a:rPr>
              <a:t>İşleri yapmaya yarayacak yer, araç ve yöntemler belirlenir; çalışan kişiler için sağlıklı ve rahat bir çalışma ortamı, makineler, mobilyalar ve diğer fiziksel olanaklar sağlanır.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00108"/>
          </a:xfrm>
        </p:spPr>
        <p:txBody>
          <a:bodyPr/>
          <a:lstStyle/>
          <a:p>
            <a:pPr algn="ctr"/>
            <a:r>
              <a:rPr lang="tr-TR" b="1" dirty="0" smtClean="0">
                <a:solidFill>
                  <a:srgbClr val="FFFF00"/>
                </a:solidFill>
                <a:latin typeface="Comic Sans MS" pitchFamily="66" charset="0"/>
              </a:rPr>
              <a:t>Yöneltme</a:t>
            </a:r>
            <a:endParaRPr lang="tr-TR" b="1" dirty="0">
              <a:solidFill>
                <a:srgbClr val="FFFF00"/>
              </a:solidFill>
              <a:latin typeface="Comic Sans MS" pitchFamily="66" charset="0"/>
            </a:endParaRPr>
          </a:p>
        </p:txBody>
      </p:sp>
      <p:sp>
        <p:nvSpPr>
          <p:cNvPr id="3" name="2 İçerik Yer Tutucusu"/>
          <p:cNvSpPr>
            <a:spLocks noGrp="1"/>
          </p:cNvSpPr>
          <p:nvPr>
            <p:ph idx="1"/>
          </p:nvPr>
        </p:nvSpPr>
        <p:spPr>
          <a:xfrm>
            <a:off x="0" y="1214422"/>
            <a:ext cx="8786842" cy="5643578"/>
          </a:xfrm>
        </p:spPr>
        <p:txBody>
          <a:bodyPr>
            <a:normAutofit fontScale="92500" lnSpcReduction="10000"/>
          </a:bodyPr>
          <a:lstStyle/>
          <a:p>
            <a:pPr algn="just">
              <a:buNone/>
            </a:pPr>
            <a:r>
              <a:rPr lang="tr-TR" b="1" dirty="0" smtClean="0"/>
              <a:t>		</a:t>
            </a:r>
            <a:r>
              <a:rPr lang="tr-TR" sz="3500" b="1" dirty="0" smtClean="0">
                <a:solidFill>
                  <a:srgbClr val="00B0F0"/>
                </a:solidFill>
                <a:latin typeface="Arial Narrow" pitchFamily="34" charset="0"/>
              </a:rPr>
              <a:t>Yöneltme</a:t>
            </a:r>
            <a:r>
              <a:rPr lang="tr-TR" sz="3500" dirty="0" smtClean="0">
                <a:solidFill>
                  <a:srgbClr val="00B0F0"/>
                </a:solidFill>
                <a:latin typeface="Arial Narrow" pitchFamily="34" charset="0"/>
              </a:rPr>
              <a:t>;</a:t>
            </a:r>
            <a:r>
              <a:rPr lang="tr-TR" sz="3200" dirty="0" smtClean="0">
                <a:solidFill>
                  <a:schemeClr val="bg2">
                    <a:lumMod val="75000"/>
                  </a:schemeClr>
                </a:solidFill>
                <a:latin typeface="Arial Narrow" pitchFamily="34" charset="0"/>
              </a:rPr>
              <a:t> örgütü oluşturan personelin harekete geçirilmesi, onların çalıştırılması sürecidir. Benzetmek gerekirse, bir makineyi çalıştırmak üzere “başlatma ya da motor düğmesine basmak” “kontağı çevirmek” veya “şalteri indirmek” gibi bir eylemdir.</a:t>
            </a:r>
          </a:p>
          <a:p>
            <a:pPr algn="just">
              <a:buNone/>
            </a:pPr>
            <a:r>
              <a:rPr lang="tr-TR" sz="3200" dirty="0" smtClean="0">
                <a:solidFill>
                  <a:schemeClr val="bg2">
                    <a:lumMod val="75000"/>
                  </a:schemeClr>
                </a:solidFill>
                <a:latin typeface="Arial Narrow" pitchFamily="34" charset="0"/>
              </a:rPr>
              <a:t>		Tanımında da söylendiği gibi yönetim, başkalarına iş yaptırabilme sanatıdır. Bu amaçla yönetici, başkalarına ne yapmaları gerektiğini söyler, yani emir verir ve onların ne yaptıklarını izler. Fakat yöneltmede sadece emir vermek yeterli değildir. Yöneticilerin bir yandan çalışanların bilgilerini, becerilerini, tutumlarını, alışkanlıklarını, öte yandan iş tanımlarını, iş araçlarını, gereçlerini ve donanımlarını çok iyi bilmeleri gerekir.</a:t>
            </a:r>
            <a:endParaRPr lang="tr-TR" sz="3200" dirty="0">
              <a:solidFill>
                <a:schemeClr val="bg2">
                  <a:lumMod val="75000"/>
                </a:schemeClr>
              </a:solidFill>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14356"/>
            <a:ext cx="8786842" cy="6143644"/>
          </a:xfrm>
        </p:spPr>
        <p:txBody>
          <a:bodyPr>
            <a:normAutofit fontScale="92500" lnSpcReduction="10000"/>
          </a:bodyPr>
          <a:lstStyle/>
          <a:p>
            <a:pPr algn="just">
              <a:buNone/>
            </a:pPr>
            <a:r>
              <a:rPr lang="tr-TR" dirty="0" smtClean="0"/>
              <a:t>		</a:t>
            </a:r>
            <a:r>
              <a:rPr lang="tr-TR" sz="3200" dirty="0" smtClean="0">
                <a:solidFill>
                  <a:schemeClr val="tx2">
                    <a:lumMod val="20000"/>
                    <a:lumOff val="80000"/>
                  </a:schemeClr>
                </a:solidFill>
                <a:latin typeface="Arial Narrow" pitchFamily="34" charset="0"/>
              </a:rPr>
              <a:t>Bunun yanı sıra kendi davranışlarını çalışanları istenen davranışları yapmaya yönlendirecek şekilde düzenlemelidirler. Çünkü uygulama süreci, ücretlendirme, motive etme, liderlik ve danışmanlık yapma, yol gösterme, akıl verme, pozitif güçlendirme ve etkili kontrol yapma gibi önemli yönetsel faaliyetlerin tümünü kapsar.</a:t>
            </a:r>
          </a:p>
          <a:p>
            <a:pPr algn="just">
              <a:buNone/>
            </a:pPr>
            <a:r>
              <a:rPr lang="tr-TR" sz="3200" dirty="0" smtClean="0">
                <a:solidFill>
                  <a:schemeClr val="tx2">
                    <a:lumMod val="20000"/>
                    <a:lumOff val="80000"/>
                  </a:schemeClr>
                </a:solidFill>
                <a:latin typeface="Arial Narrow" pitchFamily="34" charset="0"/>
              </a:rPr>
              <a:t>		Yöneltme işlevinin başarısı, büyük ölçüde yöneticinin kişilik yapısına ve yönetim tarzına bağlıdır. Örneğin, otoriter yöneticiler, astlarını genellikle sıkı bir kontrol mekanizması ve suç arama politikası içinde korkutma, baskı yapma ve cezalandırma yoluyla çalıştırırlar ve hatta zor kullanırlar. İnsancıl yöneticiler, çalışanları kendi hallerine bırakılar, hiç karışmazlar, çalışanlar üzerinde baskı ve kontrol uygulamazlar. </a:t>
            </a:r>
            <a:endParaRPr lang="tr-TR" sz="3200" dirty="0">
              <a:solidFill>
                <a:schemeClr val="tx2">
                  <a:lumMod val="20000"/>
                  <a:lumOff val="80000"/>
                </a:schemeClr>
              </a:solidFill>
              <a:latin typeface="Arial Narrow"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lnSpcReduction="10000"/>
          </a:bodyPr>
          <a:lstStyle/>
          <a:p>
            <a:pPr algn="just">
              <a:buNone/>
            </a:pPr>
            <a:r>
              <a:rPr lang="tr-TR" dirty="0" smtClean="0"/>
              <a:t>		</a:t>
            </a:r>
            <a:r>
              <a:rPr lang="tr-TR" sz="2800" dirty="0" smtClean="0">
                <a:solidFill>
                  <a:schemeClr val="tx2">
                    <a:lumMod val="20000"/>
                    <a:lumOff val="80000"/>
                  </a:schemeClr>
                </a:solidFill>
                <a:latin typeface="Arial Narrow" pitchFamily="34" charset="0"/>
              </a:rPr>
              <a:t>Bu tarzı benimseyen yöneticiler çalışanlara iyi davranırlarsa, onların daha yüksek performans göstereceklerine inanırlar. Ancak çalışanlara baskı yaparak ya da onlara aşırı serbestlik tanıyarak başarılı bir yöneltme yapılamayacağı kabul edilen bir gerçektir. Demokratik-katılımcı yöneticiler ise, çalışanlar arasında ekip çalışmasını ve ekip ruhunu geliştirmeyi amaçlarlar. Böylece örgüt içinde başarılı yöneltmenin ön koşulu olan karşılıklı güven ve işbirliği, ortak çaba ve yönetime katılma gerçekleşir.</a:t>
            </a:r>
          </a:p>
          <a:p>
            <a:pPr algn="just">
              <a:buNone/>
            </a:pPr>
            <a:r>
              <a:rPr lang="tr-TR" sz="2800" dirty="0" smtClean="0">
                <a:solidFill>
                  <a:schemeClr val="tx2">
                    <a:lumMod val="20000"/>
                    <a:lumOff val="80000"/>
                  </a:schemeClr>
                </a:solidFill>
                <a:latin typeface="Arial Narrow" pitchFamily="34" charset="0"/>
              </a:rPr>
              <a:t>		Bir örgütte başarı sağlanamaması ve istenen performans düzeyine ulaşılamaması, çalışan insanların doğasının (tembelliklerinin, bilgisizliklerinin ve yeteneksizliklerinin) bir sonucu değil, yöneticilerin onlarda var olan potansiyelden gereğince yararlanamamalarının bir sonucudur; yani yönetim ve yöneticilik sorunudur. Çünkü yöneticilerin asıl görevi iş yapmak değil, en uygun ortamı sağlayarak işi yaptırmak, insanları çalıştırmaya motive etmek ve istenen sonuçları almaktır.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42984"/>
          </a:xfrm>
        </p:spPr>
        <p:txBody>
          <a:bodyPr anchor="t">
            <a:normAutofit fontScale="90000"/>
          </a:bodyPr>
          <a:lstStyle/>
          <a:p>
            <a:pPr algn="ctr"/>
            <a:r>
              <a:rPr lang="tr-TR" sz="4900" b="1" dirty="0" smtClean="0">
                <a:solidFill>
                  <a:schemeClr val="tx2">
                    <a:lumMod val="20000"/>
                    <a:lumOff val="80000"/>
                  </a:schemeClr>
                </a:solidFill>
                <a:latin typeface="Comic Sans MS" pitchFamily="66" charset="0"/>
              </a:rPr>
              <a:t>Koordine Etme</a:t>
            </a:r>
            <a:r>
              <a:rPr lang="tr-TR" b="1" dirty="0" smtClean="0"/>
              <a:t/>
            </a:r>
            <a:br>
              <a:rPr lang="tr-TR" b="1" dirty="0" smtClean="0"/>
            </a:br>
            <a:endParaRPr lang="tr-TR" dirty="0"/>
          </a:p>
        </p:txBody>
      </p:sp>
      <p:sp>
        <p:nvSpPr>
          <p:cNvPr id="3" name="2 İçerik Yer Tutucusu"/>
          <p:cNvSpPr>
            <a:spLocks noGrp="1"/>
          </p:cNvSpPr>
          <p:nvPr>
            <p:ph idx="1"/>
          </p:nvPr>
        </p:nvSpPr>
        <p:spPr>
          <a:xfrm>
            <a:off x="0" y="1142984"/>
            <a:ext cx="8786842" cy="5715016"/>
          </a:xfrm>
        </p:spPr>
        <p:txBody>
          <a:bodyPr>
            <a:normAutofit fontScale="92500" lnSpcReduction="10000"/>
          </a:bodyPr>
          <a:lstStyle/>
          <a:p>
            <a:pPr algn="just">
              <a:buNone/>
            </a:pPr>
            <a:r>
              <a:rPr lang="tr-TR" b="1" dirty="0" smtClean="0"/>
              <a:t>		</a:t>
            </a:r>
            <a:r>
              <a:rPr lang="tr-TR" sz="3200" b="1" dirty="0" smtClean="0">
                <a:solidFill>
                  <a:srgbClr val="FF0000"/>
                </a:solidFill>
                <a:latin typeface="Arial Narrow" pitchFamily="34" charset="0"/>
              </a:rPr>
              <a:t>Koordine etme</a:t>
            </a:r>
            <a:r>
              <a:rPr lang="tr-TR" sz="3200" dirty="0" smtClean="0">
                <a:solidFill>
                  <a:srgbClr val="FF0000"/>
                </a:solidFill>
                <a:latin typeface="Arial Narrow" pitchFamily="34" charset="0"/>
              </a:rPr>
              <a:t>, </a:t>
            </a:r>
            <a:r>
              <a:rPr lang="tr-TR" sz="3200" dirty="0" smtClean="0">
                <a:solidFill>
                  <a:srgbClr val="FFFF00"/>
                </a:solidFill>
                <a:latin typeface="Arial Narrow" pitchFamily="34" charset="0"/>
              </a:rPr>
              <a:t>birbirinden ayrı bölümlerin tüm faaliyetlerinin ortak amaca yöneltilmesi için aralarında ilişkiler kurulması ve ekip çalışmasının sağlanması sürecidir.</a:t>
            </a:r>
          </a:p>
          <a:p>
            <a:pPr algn="just">
              <a:buNone/>
            </a:pPr>
            <a:r>
              <a:rPr lang="tr-TR" sz="3200" dirty="0" smtClean="0">
                <a:solidFill>
                  <a:srgbClr val="FFFF00"/>
                </a:solidFill>
                <a:latin typeface="Arial Narrow" pitchFamily="34" charset="0"/>
              </a:rPr>
              <a:t>		Bir işletmede yapılması gereken pek çok iş, pek çok çalışan kişi ve bölüm vardır. Bunların her birinin işlevleri ve görevleri birbirinden farklıdır. Fakat bunların yer ve zaman açısından uyumlaştırılması gerekir. Örneğin, satın alma bölümü gerekli malzemeleri satın alır; muhasebe bölümü kayıtlarını tutar ve para akışını kontrol eder; üretim bölümü mamulleri üretir; pazarlama bölümü ise üretilen mamullerin alıcılarını bulur, satar ve gelir elde eder. Yapılması gereken bu işler, işleri yapacak kişiler ve bölümler, koordine edilmelidir.</a:t>
            </a:r>
            <a:endParaRPr lang="tr-TR" sz="3200" dirty="0">
              <a:solidFill>
                <a:srgbClr val="FFFF00"/>
              </a:solidFill>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normAutofit lnSpcReduction="10000"/>
          </a:bodyPr>
          <a:lstStyle/>
          <a:p>
            <a:pPr algn="just">
              <a:buNone/>
            </a:pPr>
            <a:r>
              <a:rPr lang="tr-TR" dirty="0" smtClean="0"/>
              <a:t>		</a:t>
            </a:r>
            <a:r>
              <a:rPr lang="tr-TR" sz="3200" dirty="0" smtClean="0">
                <a:solidFill>
                  <a:srgbClr val="FFFF00"/>
                </a:solidFill>
                <a:latin typeface="Arial Narrow" pitchFamily="34" charset="0"/>
              </a:rPr>
              <a:t>Eğer aralarında koordinasyon sağlanmazsa, satın alma bölümünün zamanlaması üretim bölümüne uymaz. Örneğin, üretim bölümü çok miktarda mamul üretir ve pazarlama bölümünün bundan haberi olmazsa stokta yığılmalar meydana gelir. Bu ve benzeri pek çok aksaklıkla karşılaşılır.</a:t>
            </a:r>
          </a:p>
          <a:p>
            <a:pPr algn="just">
              <a:buNone/>
            </a:pPr>
            <a:r>
              <a:rPr lang="tr-TR" sz="3200" dirty="0" smtClean="0">
                <a:solidFill>
                  <a:srgbClr val="FFFF00"/>
                </a:solidFill>
                <a:latin typeface="Arial Narrow" pitchFamily="34" charset="0"/>
              </a:rPr>
              <a:t>		Koordinasyonun sağlanmasında yöneticinin görevi, bir orkestra şefinin görevine benzetilebilir. Nasıl ki bir orkestra şefi, çeşitli müzik aletlerinin çalınması sırasında uyumu sağlayarak, güzel bir müziğin ortaya çıkmasına ortam hazırlıyorsa, yönetici için de böyledir. Yönetici, personeliyle ve işletmenin diğer bölümleriyle, orkestra şefi örneğinde olduğu gibi, uyum ve işbirliği içinde olursa, amaçlara ulaşılır, etkenlik ve verimlilik sağlanır.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15</Words>
  <PresentationFormat>Ekran Gösterisi (4:3)</PresentationFormat>
  <Paragraphs>46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Temel Yönetim İşlevleri </vt:lpstr>
      <vt:lpstr>Planlama </vt:lpstr>
      <vt:lpstr>Örgütleme </vt:lpstr>
      <vt:lpstr>Slayt 4</vt:lpstr>
      <vt:lpstr>Yöneltme</vt:lpstr>
      <vt:lpstr>Slayt 6</vt:lpstr>
      <vt:lpstr>Slayt 7</vt:lpstr>
      <vt:lpstr>Koordine Etme </vt:lpstr>
      <vt:lpstr>Slayt 9</vt:lpstr>
      <vt:lpstr>Slayt 10</vt:lpstr>
      <vt:lpstr>Kontrol Etme </vt:lpstr>
      <vt:lpstr>Slayt 12</vt:lpstr>
      <vt:lpstr>Büro Yöneticisinde Bulunması Gereken Nitelikler </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Yönetim İşlevleri </dc:title>
  <dc:creator>Serdar</dc:creator>
  <cp:lastModifiedBy>Serdar</cp:lastModifiedBy>
  <cp:revision>6</cp:revision>
  <dcterms:created xsi:type="dcterms:W3CDTF">2011-10-09T11:34:16Z</dcterms:created>
  <dcterms:modified xsi:type="dcterms:W3CDTF">2011-10-18T13:55:51Z</dcterms:modified>
</cp:coreProperties>
</file>