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12" r:id="rId4"/>
    <p:sldId id="313" r:id="rId5"/>
    <p:sldId id="314" r:id="rId6"/>
    <p:sldId id="315" r:id="rId7"/>
    <p:sldId id="316" r:id="rId8"/>
    <p:sldId id="317" r:id="rId9"/>
    <p:sldId id="318" r:id="rId10"/>
    <p:sldId id="319" r:id="rId11"/>
    <p:sldId id="320" r:id="rId12"/>
    <p:sldId id="321" r:id="rId13"/>
    <p:sldId id="311"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2" autoAdjust="0"/>
    <p:restoredTop sz="94660"/>
  </p:normalViewPr>
  <p:slideViewPr>
    <p:cSldViewPr>
      <p:cViewPr varScale="1">
        <p:scale>
          <a:sx n="71" d="100"/>
          <a:sy n="71"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21.05.2017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liosmangokcan.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635460" y="742611"/>
            <a:ext cx="6696745" cy="936104"/>
          </a:xfrm>
        </p:spPr>
        <p:txBody>
          <a:bodyPr>
            <a:normAutofit/>
          </a:bodyPr>
          <a:lstStyle/>
          <a:p>
            <a:r>
              <a:rPr lang="tr-TR" sz="2400" dirty="0" smtClean="0">
                <a:latin typeface="Palatino Linotype" panose="02040502050505030304" pitchFamily="18" charset="0"/>
              </a:rPr>
              <a:t>Turgutlu Meslek Yüksek Okulu </a:t>
            </a:r>
            <a:br>
              <a:rPr lang="tr-TR" sz="2400" dirty="0" smtClean="0">
                <a:latin typeface="Palatino Linotype" panose="02040502050505030304" pitchFamily="18" charset="0"/>
              </a:rPr>
            </a:br>
            <a:r>
              <a:rPr lang="tr-TR" sz="2400" dirty="0" smtClean="0">
                <a:latin typeface="Palatino Linotype" panose="02040502050505030304" pitchFamily="18" charset="0"/>
              </a:rPr>
              <a:t>Bilgisayar Programcılığı</a:t>
            </a:r>
            <a:endParaRPr lang="tr-TR" sz="2400" dirty="0">
              <a:latin typeface="Palatino Linotype" panose="02040502050505030304" pitchFamily="18" charset="0"/>
            </a:endParaRPr>
          </a:p>
        </p:txBody>
      </p:sp>
      <p:sp>
        <p:nvSpPr>
          <p:cNvPr id="3" name="Alt Başlık 2"/>
          <p:cNvSpPr>
            <a:spLocks noGrp="1"/>
          </p:cNvSpPr>
          <p:nvPr>
            <p:ph type="subTitle" idx="1"/>
          </p:nvPr>
        </p:nvSpPr>
        <p:spPr>
          <a:xfrm>
            <a:off x="3491880" y="6556334"/>
            <a:ext cx="4752528" cy="410419"/>
          </a:xfrm>
        </p:spPr>
        <p:txBody>
          <a:bodyPr>
            <a:normAutofit fontScale="55000" lnSpcReduction="20000"/>
          </a:bodyPr>
          <a:lstStyle/>
          <a:p>
            <a:r>
              <a:rPr lang="tr-TR" sz="2400" dirty="0" smtClean="0"/>
              <a:t>Öğr.Gör.Ali Osman GÖKCAN                   mail@aliosmangokcan.com</a:t>
            </a:r>
          </a:p>
        </p:txBody>
      </p:sp>
      <p:pic>
        <p:nvPicPr>
          <p:cNvPr id="1028" name="Picture 4" descr="C:\Users\aLoNSo\Desktop\cbu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2088232" cy="1756014"/>
          </a:xfrm>
          <a:prstGeom prst="rect">
            <a:avLst/>
          </a:prstGeom>
          <a:noFill/>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2051720" y="2780928"/>
            <a:ext cx="5495964"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latin typeface="Palatino Linotype" panose="02040502050505030304" pitchFamily="18" charset="0"/>
              </a:rPr>
              <a:t>15.Hafta </a:t>
            </a:r>
            <a:r>
              <a:rPr lang="tr-TR" sz="2800" dirty="0" smtClean="0">
                <a:latin typeface="Palatino Linotype" panose="02040502050505030304" pitchFamily="18" charset="0"/>
              </a:rPr>
              <a:t>Dersi </a:t>
            </a:r>
            <a:r>
              <a:rPr lang="tr-TR" sz="2800" dirty="0" smtClean="0">
                <a:latin typeface="Palatino Linotype" panose="02040502050505030304" pitchFamily="18" charset="0"/>
              </a:rPr>
              <a:t>(</a:t>
            </a:r>
            <a:r>
              <a:rPr lang="tr-TR" sz="2800" dirty="0" smtClean="0">
                <a:latin typeface="Palatino Linotype" panose="02040502050505030304" pitchFamily="18" charset="0"/>
              </a:rPr>
              <a:t>Pazartesi)</a:t>
            </a:r>
          </a:p>
          <a:p>
            <a:endParaRPr lang="tr-TR" sz="2800" dirty="0">
              <a:latin typeface="Palatino Linotype" panose="02040502050505030304" pitchFamily="18" charset="0"/>
            </a:endParaRPr>
          </a:p>
          <a:p>
            <a:r>
              <a:rPr lang="tr-TR" sz="3100" b="1" dirty="0" smtClean="0">
                <a:latin typeface="Palatino Linotype" panose="02040502050505030304" pitchFamily="18" charset="0"/>
              </a:rPr>
              <a:t>WINS</a:t>
            </a:r>
            <a:endParaRPr lang="tr-TR" sz="3100" b="1"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a:t>
            </a:r>
            <a:r>
              <a:rPr lang="tr-TR" sz="3600" b="1" dirty="0" err="1" smtClean="0">
                <a:latin typeface="Palatino Linotype" panose="02040502050505030304" pitchFamily="18" charset="0"/>
              </a:rPr>
              <a:t>Veritabanı</a:t>
            </a:r>
            <a:r>
              <a:rPr lang="tr-TR" sz="3600" b="1" dirty="0" smtClean="0">
                <a:latin typeface="Palatino Linotype" panose="02040502050505030304" pitchFamily="18" charset="0"/>
              </a:rPr>
              <a:t> Yedekleme</a:t>
            </a:r>
            <a:endParaRPr lang="tr-TR" sz="3600" b="1"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İçerik Yer Tutucusu 2"/>
          <p:cNvSpPr txBox="1">
            <a:spLocks/>
          </p:cNvSpPr>
          <p:nvPr/>
        </p:nvSpPr>
        <p:spPr>
          <a:xfrm>
            <a:off x="827584" y="1763688"/>
            <a:ext cx="7704856" cy="4401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500" dirty="0" smtClean="0">
                <a:latin typeface="Palatino Linotype" panose="02040502050505030304" pitchFamily="18" charset="0"/>
              </a:rPr>
              <a:t>	Varsayılan </a:t>
            </a:r>
            <a:r>
              <a:rPr lang="tr-TR" sz="1500" dirty="0">
                <a:latin typeface="Palatino Linotype" panose="02040502050505030304" pitchFamily="18" charset="0"/>
              </a:rPr>
              <a:t>olarak WINS veri tabanı yedeklenmez; ancak, yedeklenmelidir. El ile ya da otomatik yedeklemeler gerçekleştirebilirsiniz. WINS veri tabanını el ile yedeklemek için aşağıdaki adımları izleyin: </a:t>
            </a:r>
          </a:p>
          <a:p>
            <a:pPr marL="0" indent="0" algn="just">
              <a:buNone/>
            </a:pP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b="1" dirty="0">
                <a:latin typeface="Palatino Linotype" panose="02040502050505030304" pitchFamily="18" charset="0"/>
              </a:rPr>
              <a:t> </a:t>
            </a:r>
            <a:r>
              <a:rPr lang="tr-TR" sz="1500" b="1" dirty="0" smtClean="0">
                <a:latin typeface="Palatino Linotype" panose="02040502050505030304" pitchFamily="18" charset="0"/>
              </a:rPr>
              <a:t> </a:t>
            </a:r>
            <a:r>
              <a:rPr lang="tr-TR" sz="1500" dirty="0" smtClean="0">
                <a:latin typeface="Palatino Linotype" panose="02040502050505030304" pitchFamily="18" charset="0"/>
              </a:rPr>
              <a:t>WINS </a:t>
            </a:r>
            <a:r>
              <a:rPr lang="tr-TR" sz="1500" dirty="0">
                <a:latin typeface="Palatino Linotype" panose="02040502050505030304" pitchFamily="18" charset="0"/>
              </a:rPr>
              <a:t>konsolunu başlatın. Sunucu girdisini farenin sağ düğmesiyle tıklayın ve </a:t>
            </a:r>
            <a:r>
              <a:rPr lang="tr-TR" sz="1500" dirty="0" err="1">
                <a:latin typeface="Palatino Linotype" panose="02040502050505030304" pitchFamily="18" charset="0"/>
              </a:rPr>
              <a:t>Back</a:t>
            </a:r>
            <a:r>
              <a:rPr lang="tr-TR" sz="1500" dirty="0">
                <a:latin typeface="Palatino Linotype" panose="02040502050505030304" pitchFamily="18" charset="0"/>
              </a:rPr>
              <a:t> </a:t>
            </a:r>
            <a:r>
              <a:rPr lang="tr-TR" sz="1500" dirty="0" err="1">
                <a:latin typeface="Palatino Linotype" panose="02040502050505030304" pitchFamily="18" charset="0"/>
              </a:rPr>
              <a:t>Up</a:t>
            </a:r>
            <a:r>
              <a:rPr lang="tr-TR" sz="1500" dirty="0">
                <a:latin typeface="Palatino Linotype" panose="02040502050505030304" pitchFamily="18" charset="0"/>
              </a:rPr>
              <a:t> </a:t>
            </a:r>
            <a:r>
              <a:rPr lang="tr-TR" sz="1500" dirty="0" err="1">
                <a:latin typeface="Palatino Linotype" panose="02040502050505030304" pitchFamily="18" charset="0"/>
              </a:rPr>
              <a:t>Database’i</a:t>
            </a:r>
            <a:r>
              <a:rPr lang="tr-TR" sz="1500" dirty="0">
                <a:latin typeface="Palatino Linotype" panose="02040502050505030304" pitchFamily="18" charset="0"/>
              </a:rPr>
              <a:t> seçin. </a:t>
            </a:r>
            <a:endParaRPr lang="tr-TR" sz="1500" dirty="0" smtClean="0">
              <a:latin typeface="Palatino Linotype" panose="02040502050505030304" pitchFamily="18" charset="0"/>
            </a:endParaRPr>
          </a:p>
          <a:p>
            <a:pPr marL="0" indent="0" algn="just">
              <a:buNone/>
            </a:pPr>
            <a:r>
              <a:rPr lang="tr-TR" sz="1500" dirty="0" smtClean="0">
                <a:latin typeface="Palatino Linotype" panose="02040502050505030304" pitchFamily="18" charset="0"/>
              </a:rPr>
              <a:t>	</a:t>
            </a:r>
            <a:r>
              <a:rPr lang="tr-TR" sz="1500" b="1" dirty="0" smtClean="0">
                <a:latin typeface="Palatino Linotype" panose="02040502050505030304" pitchFamily="18" charset="0"/>
              </a:rPr>
              <a:t></a:t>
            </a:r>
            <a:r>
              <a:rPr lang="tr-TR" sz="1500" dirty="0" smtClean="0">
                <a:latin typeface="Palatino Linotype" panose="02040502050505030304" pitchFamily="18" charset="0"/>
              </a:rPr>
              <a:t> </a:t>
            </a:r>
            <a:r>
              <a:rPr lang="tr-TR" sz="1500" dirty="0" err="1">
                <a:latin typeface="Palatino Linotype" panose="02040502050505030304" pitchFamily="18" charset="0"/>
              </a:rPr>
              <a:t>Browse</a:t>
            </a:r>
            <a:r>
              <a:rPr lang="tr-TR" sz="1500" dirty="0">
                <a:latin typeface="Palatino Linotype" panose="02040502050505030304" pitchFamily="18" charset="0"/>
              </a:rPr>
              <a:t> </a:t>
            </a:r>
            <a:r>
              <a:rPr lang="tr-TR" sz="1500" dirty="0" err="1">
                <a:latin typeface="Palatino Linotype" panose="02040502050505030304" pitchFamily="18" charset="0"/>
              </a:rPr>
              <a:t>For</a:t>
            </a:r>
            <a:r>
              <a:rPr lang="tr-TR" sz="1500" dirty="0">
                <a:latin typeface="Palatino Linotype" panose="02040502050505030304" pitchFamily="18" charset="0"/>
              </a:rPr>
              <a:t> </a:t>
            </a:r>
            <a:r>
              <a:rPr lang="tr-TR" sz="1500" dirty="0" err="1">
                <a:latin typeface="Palatino Linotype" panose="02040502050505030304" pitchFamily="18" charset="0"/>
              </a:rPr>
              <a:t>Folder</a:t>
            </a:r>
            <a:r>
              <a:rPr lang="tr-TR" sz="1500" dirty="0">
                <a:latin typeface="Palatino Linotype" panose="02040502050505030304" pitchFamily="18" charset="0"/>
              </a:rPr>
              <a:t> iletişim kutusunda WINS sunucusunun veri tabanı yedekleme dosyalarını saklaması gereken klasörü seçin ve </a:t>
            </a:r>
            <a:r>
              <a:rPr lang="tr-TR" sz="1500" dirty="0" err="1">
                <a:latin typeface="Palatino Linotype" panose="02040502050505030304" pitchFamily="18" charset="0"/>
              </a:rPr>
              <a:t>OK’i</a:t>
            </a:r>
            <a:r>
              <a:rPr lang="tr-TR" sz="1500" dirty="0">
                <a:latin typeface="Palatino Linotype" panose="02040502050505030304" pitchFamily="18" charset="0"/>
              </a:rPr>
              <a:t> tıklayın. </a:t>
            </a:r>
          </a:p>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	</a:t>
            </a:r>
            <a:r>
              <a:rPr lang="tr-TR" sz="1500" b="1" dirty="0">
                <a:latin typeface="Palatino Linotype" panose="02040502050505030304" pitchFamily="18" charset="0"/>
              </a:rPr>
              <a:t> </a:t>
            </a:r>
            <a:r>
              <a:rPr lang="tr-TR" sz="1500" dirty="0" smtClean="0">
                <a:latin typeface="Palatino Linotype" panose="02040502050505030304" pitchFamily="18" charset="0"/>
              </a:rPr>
              <a:t> </a:t>
            </a:r>
            <a:r>
              <a:rPr lang="tr-TR" sz="1500" dirty="0">
                <a:latin typeface="Palatino Linotype" panose="02040502050505030304" pitchFamily="18" charset="0"/>
              </a:rPr>
              <a:t>WINS sunucusu yedekleme dosyalarını atanmış klasörün </a:t>
            </a:r>
            <a:r>
              <a:rPr lang="tr-TR" sz="1500" dirty="0" err="1">
                <a:latin typeface="Palatino Linotype" panose="02040502050505030304" pitchFamily="18" charset="0"/>
              </a:rPr>
              <a:t>wins_bak</a:t>
            </a:r>
            <a:r>
              <a:rPr lang="tr-TR" sz="1500" dirty="0">
                <a:latin typeface="Palatino Linotype" panose="02040502050505030304" pitchFamily="18" charset="0"/>
              </a:rPr>
              <a:t> adlı bir alt klasörüne yazar. Tamamlandığında </a:t>
            </a:r>
            <a:r>
              <a:rPr lang="tr-TR" sz="1500" dirty="0" err="1">
                <a:latin typeface="Palatino Linotype" panose="02040502050505030304" pitchFamily="18" charset="0"/>
              </a:rPr>
              <a:t>OK’i</a:t>
            </a:r>
            <a:r>
              <a:rPr lang="tr-TR" sz="1500" dirty="0">
                <a:latin typeface="Palatino Linotype" panose="02040502050505030304" pitchFamily="18" charset="0"/>
              </a:rPr>
              <a:t> </a:t>
            </a:r>
            <a:r>
              <a:rPr lang="tr-TR" sz="1500" dirty="0" smtClean="0">
                <a:latin typeface="Palatino Linotype" panose="02040502050505030304" pitchFamily="18" charset="0"/>
              </a:rPr>
              <a:t>tıklayın</a:t>
            </a:r>
          </a:p>
          <a:p>
            <a:pPr marL="0" indent="0" algn="just">
              <a:buNone/>
            </a:pPr>
            <a:endParaRPr lang="tr-TR" sz="1500" dirty="0">
              <a:latin typeface="Palatino Linotype" panose="02040502050505030304" pitchFamily="18" charset="0"/>
            </a:endParaRPr>
          </a:p>
          <a:p>
            <a:pPr marL="0" indent="0" algn="just">
              <a:buNone/>
            </a:pPr>
            <a:endParaRPr lang="tr-TR" sz="1500" dirty="0" smtClean="0">
              <a:latin typeface="Palatino Linotype" panose="02040502050505030304" pitchFamily="18" charset="0"/>
            </a:endParaRPr>
          </a:p>
          <a:p>
            <a:pPr marL="0" indent="0" algn="just">
              <a:buNone/>
            </a:pPr>
            <a:r>
              <a:rPr lang="tr-TR" sz="1500" b="1" dirty="0" err="1" smtClean="0">
                <a:latin typeface="Palatino Linotype" panose="02040502050505030304" pitchFamily="18" charset="0"/>
              </a:rPr>
              <a:t>Properties</a:t>
            </a:r>
            <a:r>
              <a:rPr lang="tr-TR" sz="1500" b="1" dirty="0" smtClean="0">
                <a:latin typeface="Palatino Linotype" panose="02040502050505030304" pitchFamily="18" charset="0"/>
                <a:sym typeface="Wingdings" panose="05000000000000000000" pitchFamily="2" charset="2"/>
              </a:rPr>
              <a:t> </a:t>
            </a:r>
            <a:r>
              <a:rPr lang="tr-TR" sz="1500" b="1" dirty="0" err="1" smtClean="0">
                <a:latin typeface="Palatino Linotype" panose="02040502050505030304" pitchFamily="18" charset="0"/>
                <a:sym typeface="Wingdings" panose="05000000000000000000" pitchFamily="2" charset="2"/>
              </a:rPr>
              <a:t>Genereal</a:t>
            </a:r>
            <a:r>
              <a:rPr lang="tr-TR" sz="1500" b="1" dirty="0" smtClean="0">
                <a:latin typeface="Palatino Linotype" panose="02040502050505030304" pitchFamily="18" charset="0"/>
                <a:sym typeface="Wingdings" panose="05000000000000000000" pitchFamily="2" charset="2"/>
              </a:rPr>
              <a:t>  </a:t>
            </a:r>
            <a:r>
              <a:rPr lang="en-US" sz="1500" b="1" dirty="0">
                <a:latin typeface="Palatino Linotype" panose="02040502050505030304" pitchFamily="18" charset="0"/>
                <a:sym typeface="Wingdings" panose="05000000000000000000" pitchFamily="2" charset="2"/>
              </a:rPr>
              <a:t>Back Up Database During </a:t>
            </a:r>
            <a:r>
              <a:rPr lang="en-US" sz="1500" b="1" dirty="0" smtClean="0">
                <a:latin typeface="Palatino Linotype" panose="02040502050505030304" pitchFamily="18" charset="0"/>
                <a:sym typeface="Wingdings" panose="05000000000000000000" pitchFamily="2" charset="2"/>
              </a:rPr>
              <a:t>Shutdown</a:t>
            </a:r>
            <a:r>
              <a:rPr lang="tr-TR" sz="1500" b="1" dirty="0" smtClean="0">
                <a:latin typeface="Palatino Linotype" panose="02040502050505030304" pitchFamily="18" charset="0"/>
                <a:sym typeface="Wingdings" panose="05000000000000000000" pitchFamily="2" charset="2"/>
              </a:rPr>
              <a:t> </a:t>
            </a:r>
            <a:r>
              <a:rPr lang="tr-TR" sz="1500" dirty="0" smtClean="0">
                <a:latin typeface="Palatino Linotype" panose="02040502050505030304" pitchFamily="18" charset="0"/>
                <a:sym typeface="Wingdings" panose="05000000000000000000" pitchFamily="2" charset="2"/>
              </a:rPr>
              <a:t>seçeneği ile yedekleme işlemi otomatik </a:t>
            </a:r>
            <a:r>
              <a:rPr lang="tr-TR" sz="1500" dirty="0">
                <a:latin typeface="Palatino Linotype" panose="02040502050505030304" pitchFamily="18" charset="0"/>
                <a:sym typeface="Wingdings" panose="05000000000000000000" pitchFamily="2" charset="2"/>
              </a:rPr>
              <a:t>olarak gerçekleşir. Bundan sonra sunucuyu ya da sunucudaki WINS hizmetini her kapattığınızda, WINS hizmeti veri tabanını atanmış klasöre yedekler. </a:t>
            </a:r>
            <a:endParaRPr lang="tr-TR" sz="1500" dirty="0">
              <a:latin typeface="Palatino Linotype" panose="02040502050505030304" pitchFamily="18" charset="0"/>
            </a:endParaRPr>
          </a:p>
        </p:txBody>
      </p:sp>
    </p:spTree>
    <p:extLst>
      <p:ext uri="{BB962C8B-B14F-4D97-AF65-F5344CB8AC3E}">
        <p14:creationId xmlns:p14="http://schemas.microsoft.com/office/powerpoint/2010/main" val="114020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fontScale="90000"/>
          </a:bodyPr>
          <a:lstStyle/>
          <a:p>
            <a:r>
              <a:rPr lang="tr-TR" sz="3600" b="1" dirty="0" smtClean="0">
                <a:latin typeface="Palatino Linotype" panose="02040502050505030304" pitchFamily="18" charset="0"/>
              </a:rPr>
              <a:t>WINS </a:t>
            </a:r>
            <a:r>
              <a:rPr lang="tr-TR" sz="3600" b="1" dirty="0" err="1" smtClean="0">
                <a:latin typeface="Palatino Linotype" panose="02040502050505030304" pitchFamily="18" charset="0"/>
              </a:rPr>
              <a:t>Veritabanı</a:t>
            </a:r>
            <a:r>
              <a:rPr lang="tr-TR" sz="3600" b="1" dirty="0" smtClean="0">
                <a:latin typeface="Palatino Linotype" panose="02040502050505030304" pitchFamily="18" charset="0"/>
              </a:rPr>
              <a:t> Restore (Geri yükleme)</a:t>
            </a:r>
            <a:endParaRPr lang="tr-TR" sz="3600" b="1"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İçerik Yer Tutucusu 2"/>
          <p:cNvSpPr txBox="1">
            <a:spLocks/>
          </p:cNvSpPr>
          <p:nvPr/>
        </p:nvSpPr>
        <p:spPr>
          <a:xfrm>
            <a:off x="827584" y="1763688"/>
            <a:ext cx="7704856" cy="4401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500" dirty="0" smtClean="0">
                <a:latin typeface="Palatino Linotype" panose="02040502050505030304" pitchFamily="18" charset="0"/>
              </a:rPr>
              <a:t>WINS </a:t>
            </a:r>
            <a:r>
              <a:rPr lang="tr-TR" sz="1500" dirty="0">
                <a:latin typeface="Palatino Linotype" panose="02040502050505030304" pitchFamily="18" charset="0"/>
              </a:rPr>
              <a:t>veri tabanında bir sorun oluşursa, yedekleme dosyalarını kullanarak veri tabanını sorundan önceki bir durumuna geri yükleyebilirsiniz. WINS veri tabanını </a:t>
            </a:r>
            <a:r>
              <a:rPr lang="tr-TR" sz="1500" dirty="0" smtClean="0">
                <a:latin typeface="Palatino Linotype" panose="02040502050505030304" pitchFamily="18" charset="0"/>
              </a:rPr>
              <a:t>yedeklerinden </a:t>
            </a:r>
            <a:r>
              <a:rPr lang="tr-TR" sz="1500" dirty="0">
                <a:latin typeface="Palatino Linotype" panose="02040502050505030304" pitchFamily="18" charset="0"/>
              </a:rPr>
              <a:t>geri yüklemek için aşağıdaki adımları izleyin: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a:t>
            </a:r>
            <a:r>
              <a:rPr lang="tr-TR" sz="1500" dirty="0">
                <a:latin typeface="Palatino Linotype" panose="02040502050505030304" pitchFamily="18" charset="0"/>
              </a:rPr>
              <a:t> WINS konsolunu başlatın. Sunucu girdisini farenin sağ düğmesiyle tıklayın, </a:t>
            </a:r>
            <a:r>
              <a:rPr lang="tr-TR" sz="1500" dirty="0" err="1">
                <a:latin typeface="Palatino Linotype" panose="02040502050505030304" pitchFamily="18" charset="0"/>
              </a:rPr>
              <a:t>All</a:t>
            </a:r>
            <a:r>
              <a:rPr lang="tr-TR" sz="1500" dirty="0">
                <a:latin typeface="Palatino Linotype" panose="02040502050505030304" pitchFamily="18" charset="0"/>
              </a:rPr>
              <a:t> </a:t>
            </a:r>
            <a:r>
              <a:rPr lang="tr-TR" sz="1500" dirty="0" err="1">
                <a:latin typeface="Palatino Linotype" panose="02040502050505030304" pitchFamily="18" charset="0"/>
              </a:rPr>
              <a:t>Tasks’i</a:t>
            </a:r>
            <a:r>
              <a:rPr lang="tr-TR" sz="1500" dirty="0">
                <a:latin typeface="Palatino Linotype" panose="02040502050505030304" pitchFamily="18" charset="0"/>
              </a:rPr>
              <a:t> işaret edin ve </a:t>
            </a:r>
            <a:r>
              <a:rPr lang="tr-TR" sz="1500" dirty="0" err="1">
                <a:latin typeface="Palatino Linotype" panose="02040502050505030304" pitchFamily="18" charset="0"/>
              </a:rPr>
              <a:t>Stop’u</a:t>
            </a:r>
            <a:r>
              <a:rPr lang="tr-TR" sz="1500" dirty="0">
                <a:latin typeface="Palatino Linotype" panose="02040502050505030304" pitchFamily="18" charset="0"/>
              </a:rPr>
              <a:t> seçin. WINS hizmeti durdurulur.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a:t>
            </a:r>
            <a:r>
              <a:rPr lang="tr-TR" sz="1500" dirty="0">
                <a:latin typeface="Palatino Linotype" panose="02040502050505030304" pitchFamily="18" charset="0"/>
              </a:rPr>
              <a:t> Sunucuyu yeniden farenin sağ düğmesiyle tıklayın ve Restore </a:t>
            </a:r>
            <a:r>
              <a:rPr lang="tr-TR" sz="1500" dirty="0" err="1">
                <a:latin typeface="Palatino Linotype" panose="02040502050505030304" pitchFamily="18" charset="0"/>
              </a:rPr>
              <a:t>Database’i</a:t>
            </a:r>
            <a:r>
              <a:rPr lang="tr-TR" sz="1500" dirty="0">
                <a:latin typeface="Palatino Linotype" panose="02040502050505030304" pitchFamily="18" charset="0"/>
              </a:rPr>
              <a:t> seçin.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 </a:t>
            </a:r>
            <a:r>
              <a:rPr lang="tr-TR" sz="1500" dirty="0" err="1">
                <a:latin typeface="Palatino Linotype" panose="02040502050505030304" pitchFamily="18" charset="0"/>
              </a:rPr>
              <a:t>Browse</a:t>
            </a:r>
            <a:r>
              <a:rPr lang="tr-TR" sz="1500" dirty="0">
                <a:latin typeface="Palatino Linotype" panose="02040502050505030304" pitchFamily="18" charset="0"/>
              </a:rPr>
              <a:t> </a:t>
            </a:r>
            <a:r>
              <a:rPr lang="tr-TR" sz="1500" dirty="0" err="1">
                <a:latin typeface="Palatino Linotype" panose="02040502050505030304" pitchFamily="18" charset="0"/>
              </a:rPr>
              <a:t>For</a:t>
            </a:r>
            <a:r>
              <a:rPr lang="tr-TR" sz="1500" dirty="0">
                <a:latin typeface="Palatino Linotype" panose="02040502050505030304" pitchFamily="18" charset="0"/>
              </a:rPr>
              <a:t> </a:t>
            </a:r>
            <a:r>
              <a:rPr lang="tr-TR" sz="1500" dirty="0" err="1">
                <a:latin typeface="Palatino Linotype" panose="02040502050505030304" pitchFamily="18" charset="0"/>
              </a:rPr>
              <a:t>Folder</a:t>
            </a:r>
            <a:r>
              <a:rPr lang="tr-TR" sz="1500" dirty="0">
                <a:latin typeface="Palatino Linotype" panose="02040502050505030304" pitchFamily="18" charset="0"/>
              </a:rPr>
              <a:t> iletişim kutusunda yedekleme sırasında oluşturulan </a:t>
            </a:r>
            <a:r>
              <a:rPr lang="tr-TR" sz="1500" dirty="0" err="1">
                <a:latin typeface="Palatino Linotype" panose="02040502050505030304" pitchFamily="18" charset="0"/>
              </a:rPr>
              <a:t>Wins_bak</a:t>
            </a:r>
            <a:r>
              <a:rPr lang="tr-TR" sz="1500" dirty="0">
                <a:latin typeface="Palatino Linotype" panose="02040502050505030304" pitchFamily="18" charset="0"/>
              </a:rPr>
              <a:t> klasörünün üst düzey klasörünü (</a:t>
            </a:r>
            <a:r>
              <a:rPr lang="tr-TR" sz="1500" dirty="0" err="1">
                <a:latin typeface="Palatino Linotype" panose="02040502050505030304" pitchFamily="18" charset="0"/>
              </a:rPr>
              <a:t>Wins_bak</a:t>
            </a:r>
            <a:r>
              <a:rPr lang="tr-TR" sz="1500" dirty="0">
                <a:latin typeface="Palatino Linotype" panose="02040502050505030304" pitchFamily="18" charset="0"/>
              </a:rPr>
              <a:t> klasörünü değil) seçin ve </a:t>
            </a:r>
            <a:r>
              <a:rPr lang="tr-TR" sz="1500" dirty="0" err="1">
                <a:latin typeface="Palatino Linotype" panose="02040502050505030304" pitchFamily="18" charset="0"/>
              </a:rPr>
              <a:t>OK’i</a:t>
            </a:r>
            <a:r>
              <a:rPr lang="tr-TR" sz="1500" dirty="0">
                <a:latin typeface="Palatino Linotype" panose="02040502050505030304" pitchFamily="18" charset="0"/>
              </a:rPr>
              <a:t> tıklayın.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a:t>
            </a:r>
            <a:r>
              <a:rPr lang="tr-TR" sz="1500" dirty="0">
                <a:latin typeface="Palatino Linotype" panose="02040502050505030304" pitchFamily="18" charset="0"/>
              </a:rPr>
              <a:t> WINS sunucusu veri tabanını yedeklemeden geri yükler. Tamamlandığında </a:t>
            </a:r>
            <a:r>
              <a:rPr lang="tr-TR" sz="1500" dirty="0" err="1">
                <a:latin typeface="Palatino Linotype" panose="02040502050505030304" pitchFamily="18" charset="0"/>
              </a:rPr>
              <a:t>OK’i</a:t>
            </a:r>
            <a:r>
              <a:rPr lang="tr-TR" sz="1500" dirty="0">
                <a:latin typeface="Palatino Linotype" panose="02040502050505030304" pitchFamily="18" charset="0"/>
              </a:rPr>
              <a:t> tıklayın. </a:t>
            </a:r>
          </a:p>
          <a:p>
            <a:pPr marL="0" indent="0" algn="just">
              <a:buNone/>
            </a:pPr>
            <a:r>
              <a:rPr lang="tr-TR" sz="1500" dirty="0">
                <a:latin typeface="Palatino Linotype" panose="02040502050505030304" pitchFamily="18" charset="0"/>
              </a:rPr>
              <a:t> </a:t>
            </a:r>
          </a:p>
          <a:p>
            <a:pPr marL="0" indent="0" algn="just">
              <a:buNone/>
            </a:pPr>
            <a:r>
              <a:rPr lang="tr-TR" sz="1500" dirty="0">
                <a:latin typeface="Palatino Linotype" panose="02040502050505030304" pitchFamily="18" charset="0"/>
              </a:rPr>
              <a:t>WINS hizmeti otomatik olarak yeniden başlatılır.</a:t>
            </a:r>
          </a:p>
        </p:txBody>
      </p:sp>
    </p:spTree>
    <p:extLst>
      <p:ext uri="{BB962C8B-B14F-4D97-AF65-F5344CB8AC3E}">
        <p14:creationId xmlns:p14="http://schemas.microsoft.com/office/powerpoint/2010/main" val="196859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fontScale="90000"/>
          </a:bodyPr>
          <a:lstStyle/>
          <a:p>
            <a:r>
              <a:rPr lang="tr-TR" sz="3600" b="1" dirty="0" smtClean="0">
                <a:latin typeface="Palatino Linotype" panose="02040502050505030304" pitchFamily="18" charset="0"/>
              </a:rPr>
              <a:t>WINS </a:t>
            </a:r>
            <a:r>
              <a:rPr lang="tr-TR" sz="3600" b="1" dirty="0" err="1" smtClean="0">
                <a:latin typeface="Palatino Linotype" panose="02040502050505030304" pitchFamily="18" charset="0"/>
              </a:rPr>
              <a:t>Veritabanı</a:t>
            </a:r>
            <a:r>
              <a:rPr lang="tr-TR" sz="3600" b="1" dirty="0" smtClean="0">
                <a:latin typeface="Palatino Linotype" panose="02040502050505030304" pitchFamily="18" charset="0"/>
              </a:rPr>
              <a:t> Restore (Geri yükleme)</a:t>
            </a:r>
            <a:endParaRPr lang="tr-TR" sz="3600" b="1"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İçerik Yer Tutucusu 2"/>
          <p:cNvSpPr txBox="1">
            <a:spLocks/>
          </p:cNvSpPr>
          <p:nvPr/>
        </p:nvSpPr>
        <p:spPr>
          <a:xfrm>
            <a:off x="611560" y="1763688"/>
            <a:ext cx="7920880" cy="4617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500" dirty="0" smtClean="0">
                <a:latin typeface="Palatino Linotype" panose="02040502050505030304" pitchFamily="18" charset="0"/>
              </a:rPr>
              <a:t>	WINS </a:t>
            </a:r>
            <a:r>
              <a:rPr lang="tr-TR" sz="1500" dirty="0">
                <a:latin typeface="Palatino Linotype" panose="02040502050505030304" pitchFamily="18" charset="0"/>
              </a:rPr>
              <a:t>verileri saklamak için Jet veri tabanı biçimini kullanır. Jet, veri depolama etkinliğini ve hızını artırmak için </a:t>
            </a:r>
            <a:r>
              <a:rPr lang="tr-TR" sz="1500" dirty="0" err="1">
                <a:latin typeface="Palatino Linotype" panose="02040502050505030304" pitchFamily="18" charset="0"/>
              </a:rPr>
              <a:t>sistemkökü</a:t>
            </a:r>
            <a:r>
              <a:rPr lang="tr-TR" sz="1500" dirty="0">
                <a:latin typeface="Palatino Linotype" panose="02040502050505030304" pitchFamily="18" charset="0"/>
              </a:rPr>
              <a:t>\System32\</a:t>
            </a:r>
            <a:r>
              <a:rPr lang="tr-TR" sz="1500" dirty="0" err="1">
                <a:latin typeface="Palatino Linotype" panose="02040502050505030304" pitchFamily="18" charset="0"/>
              </a:rPr>
              <a:t>Wins</a:t>
            </a:r>
            <a:r>
              <a:rPr lang="tr-TR" sz="1500" dirty="0">
                <a:latin typeface="Palatino Linotype" panose="02040502050505030304" pitchFamily="18" charset="0"/>
              </a:rPr>
              <a:t> klasöründe J50.log dosyasını ve diğer dosyaları oluşturur. </a:t>
            </a:r>
          </a:p>
          <a:p>
            <a:pPr marL="0" indent="0" algn="just">
              <a:buNone/>
            </a:pPr>
            <a:r>
              <a:rPr lang="tr-TR" sz="1500" dirty="0">
                <a:latin typeface="Palatino Linotype" panose="02040502050505030304" pitchFamily="18" charset="0"/>
              </a:rPr>
              <a:t> </a:t>
            </a:r>
          </a:p>
          <a:p>
            <a:pPr marL="0" indent="0" algn="just">
              <a:buNone/>
            </a:pPr>
            <a:r>
              <a:rPr lang="tr-TR" sz="1500" b="1" dirty="0" smtClean="0">
                <a:latin typeface="Palatino Linotype" panose="02040502050505030304" pitchFamily="18" charset="0"/>
              </a:rPr>
              <a:t>J50.chk : </a:t>
            </a:r>
            <a:r>
              <a:rPr lang="tr-TR" sz="1500" dirty="0" smtClean="0">
                <a:latin typeface="Palatino Linotype" panose="02040502050505030304" pitchFamily="18" charset="0"/>
              </a:rPr>
              <a:t>İşlem </a:t>
            </a:r>
            <a:r>
              <a:rPr lang="tr-TR" sz="1500" dirty="0">
                <a:latin typeface="Palatino Linotype" panose="02040502050505030304" pitchFamily="18" charset="0"/>
              </a:rPr>
              <a:t>günlüklerinden veri tabanına başarılı olarak yazılan son bilgilerin yerini gösteren bir denetim noktası dosyasıdır. Bir veri kurtarma senaryosunda, denetleme noktası dosyası, verilerin kurtarılmasına veya yeniden çalıştırılmasına nereden başlanacağını gösterir. Bu denetleme noktası dosyası, veri tabanı dosyasına (Wins.mdb) her veri yazılışında güncelleştirilir. </a:t>
            </a:r>
          </a:p>
          <a:p>
            <a:pPr marL="0" indent="0" algn="just">
              <a:buNone/>
            </a:pPr>
            <a:r>
              <a:rPr lang="tr-TR" sz="1500" b="1" dirty="0" smtClean="0">
                <a:latin typeface="Palatino Linotype" panose="02040502050505030304" pitchFamily="18" charset="0"/>
              </a:rPr>
              <a:t>Wins.mdb : </a:t>
            </a:r>
            <a:r>
              <a:rPr lang="tr-TR" sz="1500" dirty="0" smtClean="0">
                <a:latin typeface="Palatino Linotype" panose="02040502050505030304" pitchFamily="18" charset="0"/>
              </a:rPr>
              <a:t>İki </a:t>
            </a:r>
            <a:r>
              <a:rPr lang="tr-TR" sz="1500" dirty="0">
                <a:latin typeface="Palatino Linotype" panose="02040502050505030304" pitchFamily="18" charset="0"/>
              </a:rPr>
              <a:t>tablo içeren WINS sunucusu veri tabanı </a:t>
            </a:r>
            <a:r>
              <a:rPr lang="tr-TR" sz="1500" dirty="0" smtClean="0">
                <a:latin typeface="Palatino Linotype" panose="02040502050505030304" pitchFamily="18" charset="0"/>
              </a:rPr>
              <a:t>dosyasıdır: </a:t>
            </a:r>
            <a:r>
              <a:rPr lang="tr-TR" sz="1500" dirty="0">
                <a:latin typeface="Palatino Linotype" panose="02040502050505030304" pitchFamily="18" charset="0"/>
              </a:rPr>
              <a:t>IP adresi-Bilgisayar adı eşleşme tablosu ve Ad-IP adresi eşleşme tablosu. </a:t>
            </a:r>
          </a:p>
          <a:p>
            <a:pPr marL="0" indent="0" algn="just">
              <a:buNone/>
            </a:pPr>
            <a:r>
              <a:rPr lang="tr-TR" sz="1500" b="1" dirty="0" smtClean="0">
                <a:latin typeface="Palatino Linotype" panose="02040502050505030304" pitchFamily="18" charset="0"/>
              </a:rPr>
              <a:t>Winstmp.mdb :</a:t>
            </a:r>
            <a:r>
              <a:rPr lang="tr-TR" sz="1500" dirty="0" smtClean="0">
                <a:latin typeface="Palatino Linotype" panose="02040502050505030304" pitchFamily="18" charset="0"/>
              </a:rPr>
              <a:t>WINS </a:t>
            </a:r>
            <a:r>
              <a:rPr lang="tr-TR" sz="1500" dirty="0">
                <a:latin typeface="Palatino Linotype" panose="02040502050505030304" pitchFamily="18" charset="0"/>
              </a:rPr>
              <a:t>sunucusu hizmeti tarafından oluşturulan geçici bir dosyadır. Bu dosya dizin bakım işlemleri sırasında bir değiş tokuş dosyası işlevi görür ve bir sistem hatasından sonra </a:t>
            </a:r>
            <a:r>
              <a:rPr lang="tr-TR" sz="1500" dirty="0" err="1">
                <a:latin typeface="Palatino Linotype" panose="02040502050505030304" pitchFamily="18" charset="0"/>
              </a:rPr>
              <a:t>sistemkökü</a:t>
            </a:r>
            <a:r>
              <a:rPr lang="tr-TR" sz="1500" dirty="0">
                <a:latin typeface="Palatino Linotype" panose="02040502050505030304" pitchFamily="18" charset="0"/>
              </a:rPr>
              <a:t>\System32\</a:t>
            </a:r>
            <a:r>
              <a:rPr lang="tr-TR" sz="1500" dirty="0" err="1">
                <a:latin typeface="Palatino Linotype" panose="02040502050505030304" pitchFamily="18" charset="0"/>
              </a:rPr>
              <a:t>Wins</a:t>
            </a:r>
            <a:r>
              <a:rPr lang="tr-TR" sz="1500" dirty="0">
                <a:latin typeface="Palatino Linotype" panose="02040502050505030304" pitchFamily="18" charset="0"/>
              </a:rPr>
              <a:t> dizininde kalabilir. </a:t>
            </a:r>
          </a:p>
          <a:p>
            <a:pPr marL="0" indent="0" algn="just">
              <a:buNone/>
            </a:pPr>
            <a:r>
              <a:rPr lang="tr-TR" sz="1500" b="1" dirty="0" smtClean="0">
                <a:latin typeface="Palatino Linotype" panose="02040502050505030304" pitchFamily="18" charset="0"/>
              </a:rPr>
              <a:t>Res</a:t>
            </a:r>
            <a:r>
              <a:rPr lang="tr-TR" sz="1500" b="1" dirty="0">
                <a:latin typeface="Palatino Linotype" panose="02040502050505030304" pitchFamily="18" charset="0"/>
              </a:rPr>
              <a:t>#.log </a:t>
            </a:r>
            <a:r>
              <a:rPr lang="tr-TR" sz="1500" b="1" dirty="0" smtClean="0">
                <a:latin typeface="Palatino Linotype" panose="02040502050505030304" pitchFamily="18" charset="0"/>
              </a:rPr>
              <a:t>: </a:t>
            </a:r>
            <a:r>
              <a:rPr lang="tr-TR" sz="1500" dirty="0" smtClean="0">
                <a:latin typeface="Palatino Linotype" panose="02040502050505030304" pitchFamily="18" charset="0"/>
              </a:rPr>
              <a:t>Bunlar </a:t>
            </a:r>
            <a:r>
              <a:rPr lang="tr-TR" sz="1500" dirty="0">
                <a:latin typeface="Palatino Linotype" panose="02040502050505030304" pitchFamily="18" charset="0"/>
              </a:rPr>
              <a:t>ayrılmış günlük dosyalarıdır ve sunucuda disk yeri kalmadığı acil durumlarda işlev görür. Bir sunucu yeni bir işlem günlüğü dosyası oluşturmayı denediğinde diskte yeterli yer yoksa sunucu bekleyen işlemlerin tümünü ayrılmış olan bu günlük dosyalarına alır. Hizmet sona erdirilir ve Olay </a:t>
            </a:r>
            <a:r>
              <a:rPr lang="tr-TR" sz="1500" dirty="0" err="1">
                <a:latin typeface="Palatino Linotype" panose="02040502050505030304" pitchFamily="18" charset="0"/>
              </a:rPr>
              <a:t>Günlüğü'ne</a:t>
            </a:r>
            <a:r>
              <a:rPr lang="tr-TR" sz="1500" dirty="0">
                <a:latin typeface="Palatino Linotype" panose="02040502050505030304" pitchFamily="18" charset="0"/>
              </a:rPr>
              <a:t> olay kaydedilir.</a:t>
            </a:r>
          </a:p>
        </p:txBody>
      </p:sp>
    </p:spTree>
    <p:extLst>
      <p:ext uri="{BB962C8B-B14F-4D97-AF65-F5344CB8AC3E}">
        <p14:creationId xmlns:p14="http://schemas.microsoft.com/office/powerpoint/2010/main" val="62163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852936"/>
            <a:ext cx="8229600" cy="1143000"/>
          </a:xfrm>
        </p:spPr>
        <p:txBody>
          <a:bodyPr>
            <a:normAutofit fontScale="90000"/>
          </a:bodyPr>
          <a:lstStyle/>
          <a:p>
            <a:r>
              <a:rPr lang="tr-TR" sz="4000" b="1" dirty="0" smtClean="0">
                <a:latin typeface="Palatino Linotype" panose="02040502050505030304" pitchFamily="18" charset="0"/>
              </a:rPr>
              <a:t>Teşekkürler…</a:t>
            </a:r>
            <a:br>
              <a:rPr lang="tr-TR" sz="4000" b="1" dirty="0" smtClean="0">
                <a:latin typeface="Palatino Linotype" panose="02040502050505030304" pitchFamily="18" charset="0"/>
              </a:rPr>
            </a:br>
            <a:r>
              <a:rPr lang="tr-TR" sz="4000" b="1" dirty="0">
                <a:latin typeface="Palatino Linotype" panose="02040502050505030304" pitchFamily="18" charset="0"/>
              </a:rPr>
              <a:t/>
            </a:r>
            <a:br>
              <a:rPr lang="tr-TR" sz="4000" b="1" dirty="0">
                <a:latin typeface="Palatino Linotype" panose="02040502050505030304" pitchFamily="18" charset="0"/>
              </a:rPr>
            </a:br>
            <a:r>
              <a:rPr lang="tr-TR" sz="2000" b="1" dirty="0" smtClean="0">
                <a:latin typeface="Palatino Linotype" panose="02040502050505030304" pitchFamily="18" charset="0"/>
                <a:hlinkClick r:id="rId3"/>
              </a:rPr>
              <a:t>www.aliosmangokcan.com</a:t>
            </a:r>
            <a:r>
              <a:rPr lang="tr-TR" sz="2000" b="1" dirty="0" smtClean="0">
                <a:latin typeface="Palatino Linotype" panose="02040502050505030304" pitchFamily="18" charset="0"/>
              </a:rPr>
              <a:t/>
            </a:r>
            <a:br>
              <a:rPr lang="tr-TR" sz="2000" b="1" dirty="0" smtClean="0">
                <a:latin typeface="Palatino Linotype" panose="02040502050505030304" pitchFamily="18" charset="0"/>
              </a:rPr>
            </a:br>
            <a:r>
              <a:rPr lang="tr-TR" sz="2000" b="1" dirty="0" smtClean="0">
                <a:latin typeface="Palatino Linotype" panose="02040502050505030304" pitchFamily="18" charset="0"/>
              </a:rPr>
              <a:t>mail@aliosmangokcan.com</a:t>
            </a:r>
            <a:endParaRPr lang="tr-TR" sz="2000" b="1" dirty="0">
              <a:latin typeface="Palatino Linotype" panose="02040502050505030304" pitchFamily="18" charset="0"/>
            </a:endParaRPr>
          </a:p>
        </p:txBody>
      </p:sp>
    </p:spTree>
    <p:extLst>
      <p:ext uri="{BB962C8B-B14F-4D97-AF65-F5344CB8AC3E}">
        <p14:creationId xmlns:p14="http://schemas.microsoft.com/office/powerpoint/2010/main" val="3265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763688"/>
            <a:ext cx="8075240" cy="4401616"/>
          </a:xfrm>
        </p:spPr>
        <p:txBody>
          <a:bodyPr>
            <a:normAutofit/>
          </a:bodyPr>
          <a:lstStyle/>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WINS</a:t>
            </a:r>
            <a:r>
              <a:rPr lang="tr-TR" sz="1500" dirty="0">
                <a:latin typeface="Palatino Linotype" panose="02040502050505030304" pitchFamily="18" charset="0"/>
              </a:rPr>
              <a:t>, Microsoft İşletim Sistemleri için yerel bir ağ hizmetidir. </a:t>
            </a:r>
            <a:r>
              <a:rPr lang="tr-TR" sz="1500" u="sng" dirty="0" err="1">
                <a:latin typeface="Palatino Linotype" panose="02040502050505030304" pitchFamily="18" charset="0"/>
              </a:rPr>
              <a:t>NetBios</a:t>
            </a:r>
            <a:r>
              <a:rPr lang="tr-TR" sz="1500" u="sng" dirty="0">
                <a:latin typeface="Palatino Linotype" panose="02040502050505030304" pitchFamily="18" charset="0"/>
              </a:rPr>
              <a:t> isimlerinden bilgisayarların IP'lerini çözümlemek için kullanılır.</a:t>
            </a:r>
            <a:r>
              <a:rPr lang="tr-TR" sz="1500" dirty="0">
                <a:latin typeface="Palatino Linotype" panose="02040502050505030304" pitchFamily="18" charset="0"/>
              </a:rPr>
              <a:t> WINS, Microsoft'un Windows 2000 öncesi işletim sistemleri için birincil isim çözümleme yoludur. </a:t>
            </a:r>
            <a:endParaRPr lang="tr-TR" sz="1500" dirty="0" smtClean="0">
              <a:latin typeface="Palatino Linotype" panose="02040502050505030304" pitchFamily="18" charset="0"/>
            </a:endParaRPr>
          </a:p>
          <a:p>
            <a:pPr marL="0" indent="0" algn="just">
              <a:buNone/>
            </a:pPr>
            <a:endParaRPr lang="tr-TR" sz="1500" dirty="0">
              <a:latin typeface="Palatino Linotype" panose="02040502050505030304" pitchFamily="18" charset="0"/>
            </a:endParaRPr>
          </a:p>
          <a:p>
            <a:pPr marL="0" indent="0" algn="just">
              <a:buNone/>
            </a:pPr>
            <a:r>
              <a:rPr lang="tr-TR" sz="1500" dirty="0" smtClean="0">
                <a:latin typeface="Palatino Linotype" panose="02040502050505030304" pitchFamily="18" charset="0"/>
              </a:rPr>
              <a:t>	 WINS, </a:t>
            </a:r>
            <a:r>
              <a:rPr lang="tr-TR" sz="1500" dirty="0">
                <a:latin typeface="Palatino Linotype" panose="02040502050505030304" pitchFamily="18" charset="0"/>
              </a:rPr>
              <a:t>Active Directory dizin hizmeti desteği barındırmadığından ağ ortamında DNS gerektirmeden çalışan bir hizmettir. </a:t>
            </a:r>
            <a:endParaRPr lang="tr-TR" sz="1500" dirty="0" smtClean="0">
              <a:latin typeface="Palatino Linotype" panose="02040502050505030304" pitchFamily="18" charset="0"/>
            </a:endParaRPr>
          </a:p>
          <a:p>
            <a:pPr marL="0" indent="0" algn="just">
              <a:buNone/>
            </a:pPr>
            <a:r>
              <a:rPr lang="tr-TR" sz="1500" dirty="0" smtClean="0">
                <a:latin typeface="Palatino Linotype" panose="02040502050505030304" pitchFamily="18" charset="0"/>
              </a:rPr>
              <a:t>	</a:t>
            </a:r>
          </a:p>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WINS </a:t>
            </a:r>
            <a:r>
              <a:rPr lang="tr-TR" sz="1500" dirty="0">
                <a:latin typeface="Palatino Linotype" panose="02040502050505030304" pitchFamily="18" charset="0"/>
              </a:rPr>
              <a:t>de DNS gibi, bir istemci/sunucu protokolüdür. Tüm Windows sunuculara, WINS hizmeti yüklenebilir. Tüm Windows bilgisayarlarda, bir WINS istemcisi otomatik olarak yüklenmiş durumdadır. Bilgisayarlarda, dosya paylaşımları gibi kullanılabilir olan kaynakları belirtmek için </a:t>
            </a:r>
            <a:r>
              <a:rPr lang="tr-TR" sz="1500" dirty="0" err="1">
                <a:latin typeface="Palatino Linotype" panose="02040502050505030304" pitchFamily="18" charset="0"/>
              </a:rPr>
              <a:t>NetBIOS</a:t>
            </a:r>
            <a:r>
              <a:rPr lang="tr-TR" sz="1500" dirty="0">
                <a:latin typeface="Palatino Linotype" panose="02040502050505030304" pitchFamily="18" charset="0"/>
              </a:rPr>
              <a:t> adları kullanılır. </a:t>
            </a:r>
            <a:endParaRPr lang="tr-TR" sz="1500" dirty="0" smtClean="0">
              <a:latin typeface="Palatino Linotype" panose="02040502050505030304" pitchFamily="18" charset="0"/>
            </a:endParaRPr>
          </a:p>
          <a:p>
            <a:pPr marL="0" indent="0" algn="just">
              <a:buNone/>
            </a:pPr>
            <a:endParaRPr lang="tr-TR" sz="1500" dirty="0">
              <a:latin typeface="Palatino Linotype" panose="02040502050505030304" pitchFamily="18" charset="0"/>
            </a:endParaRPr>
          </a:p>
          <a:p>
            <a:pPr marL="0" indent="0" algn="just">
              <a:buNone/>
            </a:pPr>
            <a:r>
              <a:rPr lang="tr-TR" sz="1500" dirty="0" smtClean="0">
                <a:latin typeface="Palatino Linotype" panose="02040502050505030304" pitchFamily="18" charset="0"/>
              </a:rPr>
              <a:t>	</a:t>
            </a:r>
            <a:r>
              <a:rPr lang="tr-TR" sz="1500" dirty="0" err="1" smtClean="0">
                <a:latin typeface="Palatino Linotype" panose="02040502050505030304" pitchFamily="18" charset="0"/>
              </a:rPr>
              <a:t>DNS’ten</a:t>
            </a:r>
            <a:r>
              <a:rPr lang="tr-TR" sz="1500" dirty="0" smtClean="0">
                <a:latin typeface="Palatino Linotype" panose="02040502050505030304" pitchFamily="18" charset="0"/>
              </a:rPr>
              <a:t> </a:t>
            </a:r>
            <a:r>
              <a:rPr lang="tr-TR" sz="1500" dirty="0">
                <a:latin typeface="Palatino Linotype" panose="02040502050505030304" pitchFamily="18" charset="0"/>
              </a:rPr>
              <a:t>farklı olarak, </a:t>
            </a:r>
            <a:r>
              <a:rPr lang="tr-TR" sz="1500" dirty="0" err="1">
                <a:latin typeface="Palatino Linotype" panose="02040502050505030304" pitchFamily="18" charset="0"/>
              </a:rPr>
              <a:t>WINS’in</a:t>
            </a:r>
            <a:r>
              <a:rPr lang="tr-TR" sz="1500" dirty="0">
                <a:latin typeface="Palatino Linotype" panose="02040502050505030304" pitchFamily="18" charset="0"/>
              </a:rPr>
              <a:t> düz bir ad alanı vardır ve bir hiyerarşi ya da ağaç kullanmaz. Windows ağındaki her bir bilgisayar ya da kaynağın bir </a:t>
            </a:r>
            <a:r>
              <a:rPr lang="tr-TR" sz="1500" dirty="0" err="1">
                <a:latin typeface="Palatino Linotype" panose="02040502050505030304" pitchFamily="18" charset="0"/>
              </a:rPr>
              <a:t>NetBIOS</a:t>
            </a:r>
            <a:r>
              <a:rPr lang="tr-TR" sz="1500" dirty="0">
                <a:latin typeface="Palatino Linotype" panose="02040502050505030304" pitchFamily="18" charset="0"/>
              </a:rPr>
              <a:t> adı vardır. Bu ad en fazla 15 karakter uzunluğunda olabilir. Bu ad, ağda benzersiz olmalıdır; başka bir bilgisayar ya da kaynak bu ada sahip olamaz.</a:t>
            </a:r>
          </a:p>
          <a:p>
            <a:pPr marL="0" indent="0" algn="just">
              <a:buNone/>
            </a:pPr>
            <a:endParaRPr lang="tr-TR" sz="1500" dirty="0" smtClean="0">
              <a:latin typeface="Palatino Linotype" panose="02040502050505030304" pitchFamily="18" charset="0"/>
            </a:endParaRPr>
          </a:p>
          <a:p>
            <a:pPr marL="0" indent="0" algn="just">
              <a:buNone/>
            </a:pPr>
            <a:endParaRPr lang="tr-TR" sz="15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026441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İsim Çözünürlüğü</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763688"/>
            <a:ext cx="8075240" cy="4401616"/>
          </a:xfrm>
        </p:spPr>
        <p:txBody>
          <a:bodyPr>
            <a:normAutofit lnSpcReduction="10000"/>
          </a:bodyPr>
          <a:lstStyle/>
          <a:p>
            <a:pPr marL="0" indent="0" algn="just">
              <a:buNone/>
            </a:pPr>
            <a:r>
              <a:rPr lang="tr-TR" sz="1500" dirty="0" err="1">
                <a:latin typeface="Palatino Linotype" panose="02040502050505030304" pitchFamily="18" charset="0"/>
              </a:rPr>
              <a:t>WINS’in</a:t>
            </a:r>
            <a:r>
              <a:rPr lang="tr-TR" sz="1500" dirty="0">
                <a:latin typeface="Palatino Linotype" panose="02040502050505030304" pitchFamily="18" charset="0"/>
              </a:rPr>
              <a:t> bir ağ üzerinde çalışma biçimi, istemcinin düğüm türü tarafından belirlenir. Düğüm türü, ad hizmetlerinin nasıl çalıştığını tanımlar. WINS istemciler dört düğüm türünden biri olabilir: </a:t>
            </a:r>
            <a:r>
              <a:rPr lang="tr-TR" sz="1500" dirty="0" smtClean="0">
                <a:latin typeface="Palatino Linotype" panose="02040502050505030304" pitchFamily="18" charset="0"/>
              </a:rPr>
              <a:t> </a:t>
            </a:r>
            <a:endParaRPr lang="tr-TR" sz="1500" dirty="0">
              <a:latin typeface="Palatino Linotype" panose="02040502050505030304" pitchFamily="18" charset="0"/>
            </a:endParaRPr>
          </a:p>
          <a:p>
            <a:pPr marL="0" indent="0" algn="just">
              <a:buNone/>
            </a:pPr>
            <a:r>
              <a:rPr lang="tr-TR" sz="1500" dirty="0" smtClean="0">
                <a:latin typeface="Palatino Linotype" panose="02040502050505030304" pitchFamily="18" charset="0"/>
              </a:rPr>
              <a:t>	</a:t>
            </a:r>
            <a:r>
              <a:rPr lang="tr-TR" sz="1500" b="1" dirty="0" smtClean="0">
                <a:latin typeface="Palatino Linotype" panose="02040502050505030304" pitchFamily="18" charset="0"/>
              </a:rPr>
              <a:t> </a:t>
            </a:r>
            <a:r>
              <a:rPr lang="tr-TR" sz="1500" b="1" dirty="0">
                <a:latin typeface="Palatino Linotype" panose="02040502050505030304" pitchFamily="18" charset="0"/>
              </a:rPr>
              <a:t>B-</a:t>
            </a:r>
            <a:r>
              <a:rPr lang="tr-TR" sz="1500" b="1" dirty="0" err="1">
                <a:latin typeface="Palatino Linotype" panose="02040502050505030304" pitchFamily="18" charset="0"/>
              </a:rPr>
              <a:t>Node</a:t>
            </a:r>
            <a:r>
              <a:rPr lang="tr-TR" sz="1500" b="1" dirty="0">
                <a:latin typeface="Palatino Linotype" panose="02040502050505030304" pitchFamily="18" charset="0"/>
              </a:rPr>
              <a:t> (Broadcast </a:t>
            </a:r>
            <a:r>
              <a:rPr lang="tr-TR" sz="1500" b="1" dirty="0" err="1">
                <a:latin typeface="Palatino Linotype" panose="02040502050505030304" pitchFamily="18" charset="0"/>
              </a:rPr>
              <a:t>Node</a:t>
            </a:r>
            <a:r>
              <a:rPr lang="tr-TR" sz="1500" b="1" dirty="0">
                <a:latin typeface="Palatino Linotype" panose="02040502050505030304" pitchFamily="18" charset="0"/>
              </a:rPr>
              <a:t>): </a:t>
            </a:r>
            <a:r>
              <a:rPr lang="tr-TR" sz="1500" dirty="0">
                <a:latin typeface="Palatino Linotype" panose="02040502050505030304" pitchFamily="18" charset="0"/>
              </a:rPr>
              <a:t>Adları kaydetmek ve çözümlemek için yayın iletileri kullanılır. Bir adı çözümlemesi gereken bilgisayarlar, yerel ağdaki tüm bilgisayarlara bir ileti yayımlayarak bir bilgisayar adının IP adresini ister. Küçük ağlar için en uygun türdür. </a:t>
            </a: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b="1" dirty="0" smtClean="0">
                <a:latin typeface="Palatino Linotype" panose="02040502050505030304" pitchFamily="18" charset="0"/>
              </a:rPr>
              <a:t> </a:t>
            </a:r>
            <a:r>
              <a:rPr lang="tr-TR" sz="1500" b="1" dirty="0">
                <a:latin typeface="Palatino Linotype" panose="02040502050505030304" pitchFamily="18" charset="0"/>
              </a:rPr>
              <a:t>P-</a:t>
            </a:r>
            <a:r>
              <a:rPr lang="tr-TR" sz="1500" b="1" dirty="0" err="1">
                <a:latin typeface="Palatino Linotype" panose="02040502050505030304" pitchFamily="18" charset="0"/>
              </a:rPr>
              <a:t>Node</a:t>
            </a:r>
            <a:r>
              <a:rPr lang="tr-TR" sz="1500" b="1" dirty="0">
                <a:latin typeface="Palatino Linotype" panose="02040502050505030304" pitchFamily="18" charset="0"/>
              </a:rPr>
              <a:t> (Peer-</a:t>
            </a:r>
            <a:r>
              <a:rPr lang="tr-TR" sz="1500" b="1" dirty="0" err="1">
                <a:latin typeface="Palatino Linotype" panose="02040502050505030304" pitchFamily="18" charset="0"/>
              </a:rPr>
              <a:t>to</a:t>
            </a:r>
            <a:r>
              <a:rPr lang="tr-TR" sz="1500" b="1" dirty="0">
                <a:latin typeface="Palatino Linotype" panose="02040502050505030304" pitchFamily="18" charset="0"/>
              </a:rPr>
              <a:t>-Peer </a:t>
            </a:r>
            <a:r>
              <a:rPr lang="tr-TR" sz="1500" b="1" dirty="0" err="1">
                <a:latin typeface="Palatino Linotype" panose="02040502050505030304" pitchFamily="18" charset="0"/>
              </a:rPr>
              <a:t>Node</a:t>
            </a:r>
            <a:r>
              <a:rPr lang="tr-TR" sz="1500" b="1" dirty="0">
                <a:latin typeface="Palatino Linotype" panose="02040502050505030304" pitchFamily="18" charset="0"/>
              </a:rPr>
              <a:t>): </a:t>
            </a:r>
            <a:r>
              <a:rPr lang="tr-TR" sz="1500" dirty="0">
                <a:latin typeface="Palatino Linotype" panose="02040502050505030304" pitchFamily="18" charset="0"/>
              </a:rPr>
              <a:t>Bilgisayar adlarını kaydettirmek ve çözümlemek için WNS sunucular kullanılır. Bir adı çözümlemesi gereken bilgisayarlar sunucuya bir sorgu iletisi gönderir ve sunucu yanıt verir. Yayınları engellemek isterseniz en uygun türdür. Ancak bazı durumlarda, kaynakları sağlayan bilgisayar WINS sunucusunu güncelleştirmezse kaynaklar kullanılabilir olarak görünmeyebilir. </a:t>
            </a: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b="1" dirty="0" smtClean="0">
                <a:latin typeface="Palatino Linotype" panose="02040502050505030304" pitchFamily="18" charset="0"/>
              </a:rPr>
              <a:t> </a:t>
            </a:r>
            <a:r>
              <a:rPr lang="tr-TR" sz="1500" b="1" dirty="0">
                <a:latin typeface="Palatino Linotype" panose="02040502050505030304" pitchFamily="18" charset="0"/>
              </a:rPr>
              <a:t>M-</a:t>
            </a:r>
            <a:r>
              <a:rPr lang="tr-TR" sz="1500" b="1" dirty="0" err="1">
                <a:latin typeface="Palatino Linotype" panose="02040502050505030304" pitchFamily="18" charset="0"/>
              </a:rPr>
              <a:t>Node</a:t>
            </a:r>
            <a:r>
              <a:rPr lang="tr-TR" sz="1500" b="1" dirty="0">
                <a:latin typeface="Palatino Linotype" panose="02040502050505030304" pitchFamily="18" charset="0"/>
              </a:rPr>
              <a:t> (Mixed </a:t>
            </a:r>
            <a:r>
              <a:rPr lang="tr-TR" sz="1500" b="1" dirty="0" err="1">
                <a:latin typeface="Palatino Linotype" panose="02040502050505030304" pitchFamily="18" charset="0"/>
              </a:rPr>
              <a:t>Node</a:t>
            </a:r>
            <a:r>
              <a:rPr lang="tr-TR" sz="1500" b="1" dirty="0">
                <a:latin typeface="Palatino Linotype" panose="02040502050505030304" pitchFamily="18" charset="0"/>
              </a:rPr>
              <a:t>): </a:t>
            </a:r>
            <a:r>
              <a:rPr lang="tr-TR" sz="1500" dirty="0">
                <a:latin typeface="Palatino Linotype" panose="02040502050505030304" pitchFamily="18" charset="0"/>
              </a:rPr>
              <a:t>B-</a:t>
            </a:r>
            <a:r>
              <a:rPr lang="tr-TR" sz="1500" dirty="0" err="1">
                <a:latin typeface="Palatino Linotype" panose="02040502050505030304" pitchFamily="18" charset="0"/>
              </a:rPr>
              <a:t>Node</a:t>
            </a:r>
            <a:r>
              <a:rPr lang="tr-TR" sz="1500" dirty="0">
                <a:latin typeface="Palatino Linotype" panose="02040502050505030304" pitchFamily="18" charset="0"/>
              </a:rPr>
              <a:t> ve P-</a:t>
            </a:r>
            <a:r>
              <a:rPr lang="tr-TR" sz="1500" dirty="0" err="1">
                <a:latin typeface="Palatino Linotype" panose="02040502050505030304" pitchFamily="18" charset="0"/>
              </a:rPr>
              <a:t>Node</a:t>
            </a:r>
            <a:r>
              <a:rPr lang="tr-TR" sz="1500" dirty="0">
                <a:latin typeface="Palatino Linotype" panose="02040502050505030304" pitchFamily="18" charset="0"/>
              </a:rPr>
              <a:t> türlerinin bileşimidir. WINS istemciler, ad çözümlemesi amacıyla ilk olarak yayınları kullanmaya çalışır. Bu işlem başarısız olursa, istemciler bir WINS sunucusunu kullanmaya çalışır. Yine de büyük miktarda yayın trafiği oluşur. </a:t>
            </a: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b="1" dirty="0" smtClean="0">
                <a:latin typeface="Palatino Linotype" panose="02040502050505030304" pitchFamily="18" charset="0"/>
              </a:rPr>
              <a:t> </a:t>
            </a:r>
            <a:r>
              <a:rPr lang="tr-TR" sz="1500" b="1" dirty="0">
                <a:latin typeface="Palatino Linotype" panose="02040502050505030304" pitchFamily="18" charset="0"/>
              </a:rPr>
              <a:t>H-</a:t>
            </a:r>
            <a:r>
              <a:rPr lang="tr-TR" sz="1500" b="1" dirty="0" err="1">
                <a:latin typeface="Palatino Linotype" panose="02040502050505030304" pitchFamily="18" charset="0"/>
              </a:rPr>
              <a:t>Node</a:t>
            </a:r>
            <a:r>
              <a:rPr lang="tr-TR" sz="1500" b="1" dirty="0">
                <a:latin typeface="Palatino Linotype" panose="02040502050505030304" pitchFamily="18" charset="0"/>
              </a:rPr>
              <a:t> (</a:t>
            </a:r>
            <a:r>
              <a:rPr lang="tr-TR" sz="1500" b="1" dirty="0" err="1">
                <a:latin typeface="Palatino Linotype" panose="02040502050505030304" pitchFamily="18" charset="0"/>
              </a:rPr>
              <a:t>Hybrid</a:t>
            </a:r>
            <a:r>
              <a:rPr lang="tr-TR" sz="1500" b="1" dirty="0">
                <a:latin typeface="Palatino Linotype" panose="02040502050505030304" pitchFamily="18" charset="0"/>
              </a:rPr>
              <a:t> </a:t>
            </a:r>
            <a:r>
              <a:rPr lang="tr-TR" sz="1500" b="1" dirty="0" err="1">
                <a:latin typeface="Palatino Linotype" panose="02040502050505030304" pitchFamily="18" charset="0"/>
              </a:rPr>
              <a:t>Node</a:t>
            </a:r>
            <a:r>
              <a:rPr lang="tr-TR" sz="1500" b="1" dirty="0">
                <a:latin typeface="Palatino Linotype" panose="02040502050505030304" pitchFamily="18" charset="0"/>
              </a:rPr>
              <a:t>): </a:t>
            </a:r>
            <a:r>
              <a:rPr lang="tr-TR" sz="1500" dirty="0">
                <a:latin typeface="Palatino Linotype" panose="02040502050505030304" pitchFamily="18" charset="0"/>
              </a:rPr>
              <a:t>B-</a:t>
            </a:r>
            <a:r>
              <a:rPr lang="tr-TR" sz="1500" dirty="0" err="1">
                <a:latin typeface="Palatino Linotype" panose="02040502050505030304" pitchFamily="18" charset="0"/>
              </a:rPr>
              <a:t>Node</a:t>
            </a:r>
            <a:r>
              <a:rPr lang="tr-TR" sz="1500" dirty="0">
                <a:latin typeface="Palatino Linotype" panose="02040502050505030304" pitchFamily="18" charset="0"/>
              </a:rPr>
              <a:t> ve P-</a:t>
            </a:r>
            <a:r>
              <a:rPr lang="tr-TR" sz="1500" dirty="0" err="1">
                <a:latin typeface="Palatino Linotype" panose="02040502050505030304" pitchFamily="18" charset="0"/>
              </a:rPr>
              <a:t>Node</a:t>
            </a:r>
            <a:r>
              <a:rPr lang="tr-TR" sz="1500" dirty="0">
                <a:latin typeface="Palatino Linotype" panose="02040502050505030304" pitchFamily="18" charset="0"/>
              </a:rPr>
              <a:t> türlerinin bileşimidir. WINS istemciler, ad çözümlemesi amacıyla ilk olarak bir WINS sunucusunu kullanmaya çalışır. Bu işlem başarısız olursa istemciler yayınları kullanmaya çalışır. WINS sunucuların kullanıldığı ağlar için oldukça uygundur; çünkü, yayın trafiğini azaltır.</a:t>
            </a:r>
            <a:endParaRPr lang="tr-TR" sz="15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02953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Client</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763688"/>
            <a:ext cx="8075240" cy="4401616"/>
          </a:xfrm>
        </p:spPr>
        <p:txBody>
          <a:bodyPr>
            <a:normAutofit/>
          </a:bodyPr>
          <a:lstStyle/>
          <a:p>
            <a:pPr marL="0" indent="0" algn="just">
              <a:buNone/>
            </a:pPr>
            <a:r>
              <a:rPr lang="tr-TR" sz="1500" dirty="0" smtClean="0">
                <a:latin typeface="Palatino Linotype" panose="02040502050505030304" pitchFamily="18" charset="0"/>
              </a:rPr>
              <a:t>	Windows </a:t>
            </a:r>
            <a:r>
              <a:rPr lang="tr-TR" sz="1500" dirty="0">
                <a:latin typeface="Palatino Linotype" panose="02040502050505030304" pitchFamily="18" charset="0"/>
              </a:rPr>
              <a:t>işletim sistemi bulunan tüm </a:t>
            </a:r>
            <a:r>
              <a:rPr lang="tr-TR" sz="1500" dirty="0" smtClean="0">
                <a:latin typeface="Palatino Linotype" panose="02040502050505030304" pitchFamily="18" charset="0"/>
              </a:rPr>
              <a:t>bilgisayarlar kurulum </a:t>
            </a:r>
            <a:r>
              <a:rPr lang="tr-TR" sz="1500" dirty="0">
                <a:latin typeface="Palatino Linotype" panose="02040502050505030304" pitchFamily="18" charset="0"/>
              </a:rPr>
              <a:t>tamamlandığında WINS istemcisi olarak yapılandırılmış olur. </a:t>
            </a:r>
          </a:p>
          <a:p>
            <a:pPr marL="0" indent="0" algn="just">
              <a:buNone/>
            </a:pPr>
            <a:r>
              <a:rPr lang="tr-TR" sz="1500" dirty="0">
                <a:latin typeface="Palatino Linotype" panose="02040502050505030304" pitchFamily="18" charset="0"/>
              </a:rPr>
              <a:t> </a:t>
            </a:r>
          </a:p>
          <a:p>
            <a:pPr marL="0" indent="0" algn="just">
              <a:buNone/>
            </a:pPr>
            <a:r>
              <a:rPr lang="tr-TR" sz="1500" dirty="0" smtClean="0">
                <a:latin typeface="Palatino Linotype" panose="02040502050505030304" pitchFamily="18" charset="0"/>
              </a:rPr>
              <a:t>	Bir </a:t>
            </a:r>
            <a:r>
              <a:rPr lang="tr-TR" sz="1500" dirty="0">
                <a:latin typeface="Palatino Linotype" panose="02040502050505030304" pitchFamily="18" charset="0"/>
              </a:rPr>
              <a:t>bilgisayar ya da kaynak çalıştırıldığında, kullandığı adı ve IP adresini bildirmek üzere kendisini WINS sunucusuna kaydeder. Ağda bu adı kullanan başka bir bilgisayar ya da kaynak olmadığı sürece WINS sunucusu isteği kabul eder ve bilgisayarı ya da kaynağı kendi veri tabanına ekler. </a:t>
            </a:r>
          </a:p>
          <a:p>
            <a:pPr marL="0" indent="0" algn="just">
              <a:buNone/>
            </a:pPr>
            <a:r>
              <a:rPr lang="tr-TR" sz="1500" dirty="0">
                <a:latin typeface="Palatino Linotype" panose="02040502050505030304" pitchFamily="18" charset="0"/>
              </a:rPr>
              <a:t> </a:t>
            </a:r>
          </a:p>
          <a:p>
            <a:pPr marL="0" indent="0" algn="just">
              <a:buNone/>
            </a:pPr>
            <a:r>
              <a:rPr lang="tr-TR" sz="1500" dirty="0" smtClean="0">
                <a:latin typeface="Palatino Linotype" panose="02040502050505030304" pitchFamily="18" charset="0"/>
              </a:rPr>
              <a:t>	Ad </a:t>
            </a:r>
            <a:r>
              <a:rPr lang="tr-TR" sz="1500" dirty="0">
                <a:latin typeface="Palatino Linotype" panose="02040502050505030304" pitchFamily="18" charset="0"/>
              </a:rPr>
              <a:t>kaydı kalıcı değildir. Kaydedilen her adın kendisiyle ilişkilendirilmiş bir kira süresi vardır ve bu süreye Time </a:t>
            </a:r>
            <a:r>
              <a:rPr lang="tr-TR" sz="1500" dirty="0" err="1">
                <a:latin typeface="Palatino Linotype" panose="02040502050505030304" pitchFamily="18" charset="0"/>
              </a:rPr>
              <a:t>to</a:t>
            </a:r>
            <a:r>
              <a:rPr lang="tr-TR" sz="1500" dirty="0">
                <a:latin typeface="Palatino Linotype" panose="02040502050505030304" pitchFamily="18" charset="0"/>
              </a:rPr>
              <a:t> Live (TTL) adı verilir. WINS istemcisi, kira süresi dolmadan önce adını yeniden kaydetmelidir ve kira süresinin yüzde 50’si dolduğunda ya da yeniden başlatıldığında bunu yapmaya çalışır. WINS istemci adını yeniden kaydetmezse, kira zaman aşımına uğrar ve WINS veri tabanından silinmek üzere işaretlenir. Normal kapatma sırasında, bir WINS istemcisi WINS sunucusuna bir ileti göndererek kaydın bırakılmasını ister. Bunun üzerine, WINS sunucusu kaydı silinmek üzere işaretler.  </a:t>
            </a:r>
          </a:p>
          <a:p>
            <a:pPr marL="0" indent="0" algn="just">
              <a:buNone/>
            </a:pPr>
            <a:r>
              <a:rPr lang="tr-TR" sz="1500" dirty="0">
                <a:latin typeface="Palatino Linotype" panose="02040502050505030304" pitchFamily="18" charset="0"/>
              </a:rPr>
              <a:t> </a:t>
            </a:r>
            <a:endParaRPr lang="tr-TR" sz="15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84441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Server</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763688"/>
            <a:ext cx="8075240" cy="4401616"/>
          </a:xfrm>
        </p:spPr>
        <p:txBody>
          <a:bodyPr>
            <a:normAutofit/>
          </a:bodyPr>
          <a:lstStyle/>
          <a:p>
            <a:pPr marL="0" indent="0" algn="just">
              <a:buNone/>
            </a:pPr>
            <a:r>
              <a:rPr lang="tr-TR" sz="1500" dirty="0" smtClean="0">
                <a:latin typeface="Palatino Linotype" panose="02040502050505030304" pitchFamily="18" charset="0"/>
              </a:rPr>
              <a:t>	Windows </a:t>
            </a:r>
            <a:r>
              <a:rPr lang="tr-TR" sz="1500" dirty="0">
                <a:latin typeface="Palatino Linotype" panose="02040502050505030304" pitchFamily="18" charset="0"/>
              </a:rPr>
              <a:t>Server 2008 çalıştıran bir bilgisayarı bir WINS sunucusu olarak yapılandırmak için WINS hizmetini yüklemelidir. WINS hizmetini bir DNS sunucusuna, DHCP sunucusuna ya da etki alanı denetleyicisine yükleyebilirsiniz. Dikkat edilmesi gereken en önemli şey, WINS hizmetinin yalnızca statik bir IPv4 adresi olan bir bilgisayara </a:t>
            </a:r>
            <a:r>
              <a:rPr lang="tr-TR" sz="1500" dirty="0" smtClean="0">
                <a:latin typeface="Palatino Linotype" panose="02040502050505030304" pitchFamily="18" charset="0"/>
              </a:rPr>
              <a:t>yüklenebilmesidir.</a:t>
            </a:r>
          </a:p>
          <a:p>
            <a:pPr marL="0" indent="0" algn="just">
              <a:buNone/>
            </a:pPr>
            <a:endParaRPr lang="tr-TR" sz="1500" dirty="0">
              <a:latin typeface="Palatino Linotype" panose="02040502050505030304" pitchFamily="18" charset="0"/>
            </a:endParaRPr>
          </a:p>
          <a:p>
            <a:pPr marL="0" indent="0" algn="just">
              <a:buNone/>
            </a:pPr>
            <a:r>
              <a:rPr lang="tr-TR" sz="1500" b="1" dirty="0">
                <a:latin typeface="Palatino Linotype" panose="02040502050505030304" pitchFamily="18" charset="0"/>
              </a:rPr>
              <a:t>KURULUM: </a:t>
            </a:r>
            <a:r>
              <a:rPr lang="tr-TR" sz="1500" dirty="0" smtClean="0">
                <a:latin typeface="Palatino Linotype" panose="02040502050505030304" pitchFamily="18" charset="0"/>
              </a:rPr>
              <a:t>WINS  kurulumu da Server Manager Console aracılığıyla olur. Ancak DNS, DHCP, File Services, </a:t>
            </a:r>
            <a:r>
              <a:rPr lang="tr-TR" sz="1500" dirty="0" err="1" smtClean="0">
                <a:latin typeface="Palatino Linotype" panose="02040502050505030304" pitchFamily="18" charset="0"/>
              </a:rPr>
              <a:t>Hyper</a:t>
            </a:r>
            <a:r>
              <a:rPr lang="tr-TR" sz="1500" dirty="0" smtClean="0">
                <a:latin typeface="Palatino Linotype" panose="02040502050505030304" pitchFamily="18" charset="0"/>
              </a:rPr>
              <a:t>-V, Web Server (IIS), Remote Desktop Services gibi  </a:t>
            </a:r>
            <a:r>
              <a:rPr lang="tr-TR" sz="1500" dirty="0" err="1" smtClean="0">
                <a:latin typeface="Palatino Linotype" panose="02040502050505030304" pitchFamily="18" charset="0"/>
              </a:rPr>
              <a:t>Roles</a:t>
            </a:r>
            <a:r>
              <a:rPr lang="tr-TR" sz="1500" dirty="0" smtClean="0">
                <a:latin typeface="Palatino Linotype" panose="02040502050505030304" pitchFamily="18" charset="0"/>
              </a:rPr>
              <a:t> (Roller) kısmından değil SMTP Server, SNMP, Telnet Server, Telnet Client, Windows </a:t>
            </a:r>
            <a:r>
              <a:rPr lang="tr-TR" sz="1500" dirty="0" err="1" smtClean="0">
                <a:latin typeface="Palatino Linotype" panose="02040502050505030304" pitchFamily="18" charset="0"/>
              </a:rPr>
              <a:t>PowerShell</a:t>
            </a:r>
            <a:r>
              <a:rPr lang="tr-TR" sz="1500" dirty="0" smtClean="0">
                <a:latin typeface="Palatino Linotype" panose="02040502050505030304" pitchFamily="18" charset="0"/>
              </a:rPr>
              <a:t>, Windows Server </a:t>
            </a:r>
            <a:r>
              <a:rPr lang="tr-TR" sz="1500" dirty="0" err="1" smtClean="0">
                <a:latin typeface="Palatino Linotype" panose="02040502050505030304" pitchFamily="18" charset="0"/>
              </a:rPr>
              <a:t>Backup</a:t>
            </a:r>
            <a:r>
              <a:rPr lang="tr-TR" sz="1500" dirty="0" smtClean="0">
                <a:latin typeface="Palatino Linotype" panose="02040502050505030304" pitchFamily="18" charset="0"/>
              </a:rPr>
              <a:t>, </a:t>
            </a:r>
            <a:r>
              <a:rPr lang="tr-TR" sz="1500" dirty="0" err="1" smtClean="0">
                <a:latin typeface="Palatino Linotype" panose="02040502050505030304" pitchFamily="18" charset="0"/>
              </a:rPr>
              <a:t>Failover</a:t>
            </a:r>
            <a:r>
              <a:rPr lang="tr-TR" sz="1500" dirty="0" smtClean="0">
                <a:latin typeface="Palatino Linotype" panose="02040502050505030304" pitchFamily="18" charset="0"/>
              </a:rPr>
              <a:t> Clustering gibi </a:t>
            </a:r>
            <a:r>
              <a:rPr lang="tr-TR" sz="1500" dirty="0" err="1" smtClean="0">
                <a:latin typeface="Palatino Linotype" panose="02040502050505030304" pitchFamily="18" charset="0"/>
              </a:rPr>
              <a:t>Features</a:t>
            </a:r>
            <a:r>
              <a:rPr lang="tr-TR" sz="1500" dirty="0" smtClean="0">
                <a:latin typeface="Palatino Linotype" panose="02040502050505030304" pitchFamily="18" charset="0"/>
              </a:rPr>
              <a:t> (Özellikler) kısmından kurulur. </a:t>
            </a:r>
            <a:endParaRPr lang="tr-TR" sz="1500" dirty="0">
              <a:latin typeface="Palatino Linotype" panose="02040502050505030304" pitchFamily="18" charset="0"/>
            </a:endParaRPr>
          </a:p>
          <a:p>
            <a:pPr marL="0" indent="0" algn="just">
              <a:buNone/>
            </a:pPr>
            <a:r>
              <a:rPr lang="tr-TR" sz="1500" dirty="0">
                <a:latin typeface="Palatino Linotype" panose="02040502050505030304" pitchFamily="18" charset="0"/>
              </a:rPr>
              <a:t> </a:t>
            </a:r>
          </a:p>
          <a:p>
            <a:pPr marL="0" indent="0" algn="just">
              <a:buNone/>
            </a:pPr>
            <a:r>
              <a:rPr lang="tr-TR" sz="1500" dirty="0" smtClean="0">
                <a:latin typeface="Palatino Linotype" panose="02040502050505030304" pitchFamily="18" charset="0"/>
              </a:rPr>
              <a:t>	 </a:t>
            </a:r>
            <a:r>
              <a:rPr lang="tr-TR" sz="1500" dirty="0">
                <a:latin typeface="Palatino Linotype" panose="02040502050505030304" pitchFamily="18" charset="0"/>
              </a:rPr>
              <a:t>Server </a:t>
            </a:r>
            <a:r>
              <a:rPr lang="tr-TR" sz="1500" dirty="0" err="1">
                <a:latin typeface="Palatino Linotype" panose="02040502050505030304" pitchFamily="18" charset="0"/>
              </a:rPr>
              <a:t>Manager’de</a:t>
            </a:r>
            <a:r>
              <a:rPr lang="tr-TR" sz="1500" dirty="0">
                <a:latin typeface="Palatino Linotype" panose="02040502050505030304" pitchFamily="18" charset="0"/>
              </a:rPr>
              <a:t> sol bölmeden </a:t>
            </a:r>
            <a:r>
              <a:rPr lang="tr-TR" sz="1500" dirty="0" err="1">
                <a:latin typeface="Palatino Linotype" panose="02040502050505030304" pitchFamily="18" charset="0"/>
              </a:rPr>
              <a:t>Features</a:t>
            </a:r>
            <a:r>
              <a:rPr lang="tr-TR" sz="1500" dirty="0">
                <a:latin typeface="Palatino Linotype" panose="02040502050505030304" pitchFamily="18" charset="0"/>
              </a:rPr>
              <a:t> </a:t>
            </a:r>
            <a:r>
              <a:rPr lang="tr-TR" sz="1500" dirty="0" smtClean="0">
                <a:latin typeface="Palatino Linotype" panose="02040502050505030304" pitchFamily="18" charset="0"/>
              </a:rPr>
              <a:t>tabını </a:t>
            </a:r>
            <a:r>
              <a:rPr lang="tr-TR" sz="1500" dirty="0">
                <a:latin typeface="Palatino Linotype" panose="02040502050505030304" pitchFamily="18" charset="0"/>
              </a:rPr>
              <a:t>seçip </a:t>
            </a:r>
            <a:r>
              <a:rPr lang="tr-TR" sz="1500" dirty="0" err="1">
                <a:latin typeface="Palatino Linotype" panose="02040502050505030304" pitchFamily="18" charset="0"/>
              </a:rPr>
              <a:t>Add</a:t>
            </a:r>
            <a:r>
              <a:rPr lang="tr-TR" sz="1500" dirty="0">
                <a:latin typeface="Palatino Linotype" panose="02040502050505030304" pitchFamily="18" charset="0"/>
              </a:rPr>
              <a:t> </a:t>
            </a:r>
            <a:r>
              <a:rPr lang="tr-TR" sz="1500" dirty="0" err="1">
                <a:latin typeface="Palatino Linotype" panose="02040502050505030304" pitchFamily="18" charset="0"/>
              </a:rPr>
              <a:t>Features’u</a:t>
            </a:r>
            <a:r>
              <a:rPr lang="tr-TR" sz="1500" dirty="0">
                <a:latin typeface="Palatino Linotype" panose="02040502050505030304" pitchFamily="18" charset="0"/>
              </a:rPr>
              <a:t> tıklayın. Böylece </a:t>
            </a:r>
            <a:r>
              <a:rPr lang="tr-TR" sz="1500" dirty="0" err="1">
                <a:latin typeface="Palatino Linotype" panose="02040502050505030304" pitchFamily="18" charset="0"/>
              </a:rPr>
              <a:t>Add</a:t>
            </a:r>
            <a:r>
              <a:rPr lang="tr-TR" sz="1500" dirty="0">
                <a:latin typeface="Palatino Linotype" panose="02040502050505030304" pitchFamily="18" charset="0"/>
              </a:rPr>
              <a:t> </a:t>
            </a:r>
            <a:r>
              <a:rPr lang="tr-TR" sz="1500" dirty="0" err="1">
                <a:latin typeface="Palatino Linotype" panose="02040502050505030304" pitchFamily="18" charset="0"/>
              </a:rPr>
              <a:t>Features</a:t>
            </a:r>
            <a:r>
              <a:rPr lang="tr-TR" sz="1500" dirty="0">
                <a:latin typeface="Palatino Linotype" panose="02040502050505030304" pitchFamily="18" charset="0"/>
              </a:rPr>
              <a:t> Wizard başlar. </a:t>
            </a: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 </a:t>
            </a:r>
            <a:r>
              <a:rPr lang="tr-TR" sz="1500" dirty="0">
                <a:latin typeface="Palatino Linotype" panose="02040502050505030304" pitchFamily="18" charset="0"/>
              </a:rPr>
              <a:t>Select </a:t>
            </a:r>
            <a:r>
              <a:rPr lang="tr-TR" sz="1500" dirty="0" err="1">
                <a:latin typeface="Palatino Linotype" panose="02040502050505030304" pitchFamily="18" charset="0"/>
              </a:rPr>
              <a:t>Features</a:t>
            </a:r>
            <a:r>
              <a:rPr lang="tr-TR" sz="1500" dirty="0">
                <a:latin typeface="Palatino Linotype" panose="02040502050505030304" pitchFamily="18" charset="0"/>
              </a:rPr>
              <a:t> sayfasında WINS </a:t>
            </a:r>
            <a:r>
              <a:rPr lang="tr-TR" sz="1500" dirty="0" err="1">
                <a:latin typeface="Palatino Linotype" panose="02040502050505030304" pitchFamily="18" charset="0"/>
              </a:rPr>
              <a:t>Server’ı</a:t>
            </a:r>
            <a:r>
              <a:rPr lang="tr-TR" sz="1500" dirty="0">
                <a:latin typeface="Palatino Linotype" panose="02040502050505030304" pitchFamily="18" charset="0"/>
              </a:rPr>
              <a:t> seçip </a:t>
            </a:r>
            <a:r>
              <a:rPr lang="tr-TR" sz="1500" dirty="0" err="1">
                <a:latin typeface="Palatino Linotype" panose="02040502050505030304" pitchFamily="18" charset="0"/>
              </a:rPr>
              <a:t>Next’e</a:t>
            </a:r>
            <a:r>
              <a:rPr lang="tr-TR" sz="1500" dirty="0">
                <a:latin typeface="Palatino Linotype" panose="02040502050505030304" pitchFamily="18" charset="0"/>
              </a:rPr>
              <a:t> tıklayın. </a:t>
            </a:r>
            <a:endParaRPr lang="tr-TR" sz="15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512123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a:latin typeface="Palatino Linotype" panose="02040502050505030304" pitchFamily="18" charset="0"/>
              </a:rPr>
              <a:t>WINS </a:t>
            </a:r>
            <a:r>
              <a:rPr lang="tr-TR" sz="3600" b="1" dirty="0" err="1">
                <a:latin typeface="Palatino Linotype" panose="02040502050505030304" pitchFamily="18" charset="0"/>
              </a:rPr>
              <a:t>Veritabanı</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763688"/>
            <a:ext cx="8075240" cy="4401616"/>
          </a:xfrm>
        </p:spPr>
        <p:txBody>
          <a:bodyPr>
            <a:normAutofit/>
          </a:bodyPr>
          <a:lstStyle/>
          <a:p>
            <a:pPr marL="0" indent="0" algn="just">
              <a:buNone/>
            </a:pPr>
            <a:r>
              <a:rPr lang="tr-TR" sz="1500" dirty="0" smtClean="0">
                <a:latin typeface="Palatino Linotype" panose="02040502050505030304" pitchFamily="18" charset="0"/>
              </a:rPr>
              <a:t>	WINS </a:t>
            </a:r>
            <a:r>
              <a:rPr lang="tr-TR" sz="1500" dirty="0">
                <a:latin typeface="Palatino Linotype" panose="02040502050505030304" pitchFamily="18" charset="0"/>
              </a:rPr>
              <a:t>veri </a:t>
            </a:r>
            <a:r>
              <a:rPr lang="tr-TR" sz="1500" dirty="0" smtClean="0">
                <a:latin typeface="Palatino Linotype" panose="02040502050505030304" pitchFamily="18" charset="0"/>
              </a:rPr>
              <a:t>tabanı, </a:t>
            </a:r>
            <a:r>
              <a:rPr lang="tr-TR" sz="1500" dirty="0">
                <a:latin typeface="Palatino Linotype" panose="02040502050505030304" pitchFamily="18" charset="0"/>
              </a:rPr>
              <a:t>ağınıza ilişkin </a:t>
            </a:r>
            <a:r>
              <a:rPr lang="tr-TR" sz="1500" dirty="0" err="1">
                <a:latin typeface="Palatino Linotype" panose="02040502050505030304" pitchFamily="18" charset="0"/>
              </a:rPr>
              <a:t>NetBIOS</a:t>
            </a:r>
            <a:r>
              <a:rPr lang="tr-TR" sz="1500" dirty="0">
                <a:latin typeface="Palatino Linotype" panose="02040502050505030304" pitchFamily="18" charset="0"/>
              </a:rPr>
              <a:t> adı-IP adresi eşleşmelerini saklar ve çoğaltır. Windows Server 2008 ailesinde, WINS veri tabanı </a:t>
            </a:r>
            <a:r>
              <a:rPr lang="tr-TR" sz="1500" u="sng" dirty="0">
                <a:latin typeface="Palatino Linotype" panose="02040502050505030304" pitchFamily="18" charset="0"/>
              </a:rPr>
              <a:t>Genişletilebilir Depolama Alt Yapısı (ESE) </a:t>
            </a:r>
            <a:r>
              <a:rPr lang="tr-TR" sz="1500" dirty="0">
                <a:latin typeface="Palatino Linotype" panose="02040502050505030304" pitchFamily="18" charset="0"/>
              </a:rPr>
              <a:t>kullanır. </a:t>
            </a:r>
          </a:p>
          <a:p>
            <a:pPr marL="0" indent="0" algn="just">
              <a:buNone/>
            </a:pPr>
            <a:endParaRPr lang="tr-TR" sz="1500" b="1" dirty="0" smtClean="0">
              <a:latin typeface="Palatino Linotype" panose="02040502050505030304" pitchFamily="18" charset="0"/>
            </a:endParaRPr>
          </a:p>
          <a:p>
            <a:pPr marL="0" indent="0" algn="ctr">
              <a:buNone/>
            </a:pPr>
            <a:r>
              <a:rPr lang="tr-TR" sz="2000" b="1" dirty="0" smtClean="0">
                <a:latin typeface="Palatino Linotype" panose="02040502050505030304" pitchFamily="18" charset="0"/>
              </a:rPr>
              <a:t>WINS </a:t>
            </a:r>
            <a:r>
              <a:rPr lang="tr-TR" sz="2000" b="1" dirty="0">
                <a:latin typeface="Palatino Linotype" panose="02040502050505030304" pitchFamily="18" charset="0"/>
              </a:rPr>
              <a:t>Veri Tabanının Tutarlılığını Doğrulamak </a:t>
            </a:r>
            <a:endParaRPr lang="tr-TR" sz="2000" b="1" dirty="0" smtClean="0">
              <a:latin typeface="Palatino Linotype" panose="02040502050505030304" pitchFamily="18" charset="0"/>
            </a:endParaRPr>
          </a:p>
          <a:p>
            <a:pPr marL="0" indent="0" algn="ctr">
              <a:buNone/>
            </a:pPr>
            <a:endParaRPr lang="tr-TR" sz="2000" b="1" dirty="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	WINS</a:t>
            </a:r>
            <a:r>
              <a:rPr lang="tr-TR" sz="1500" dirty="0">
                <a:latin typeface="Palatino Linotype" panose="02040502050505030304" pitchFamily="18" charset="0"/>
              </a:rPr>
              <a:t>, veri tabanı tutarlılığını otomatik olarak doğrulayacak biçimde yapılandırılabilir. Bu işlem, kayıtlı adları denetler ve doğrular. Otomatik veri tabanı tutarlılığı denetimlerini yapılandırmak için aşağıdaki adımları izleyin:  </a:t>
            </a: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 </a:t>
            </a:r>
            <a:r>
              <a:rPr lang="tr-TR" sz="1500" dirty="0">
                <a:latin typeface="Palatino Linotype" panose="02040502050505030304" pitchFamily="18" charset="0"/>
              </a:rPr>
              <a:t>WINS konsolunu başlatın.  </a:t>
            </a:r>
            <a:endParaRPr lang="tr-TR" sz="1500" dirty="0" smtClean="0">
              <a:latin typeface="Palatino Linotype" panose="02040502050505030304" pitchFamily="18" charset="0"/>
            </a:endParaRPr>
          </a:p>
          <a:p>
            <a:pPr marL="0" indent="0" algn="just">
              <a:buNone/>
            </a:pPr>
            <a:r>
              <a:rPr lang="tr-TR" sz="1500" dirty="0">
                <a:latin typeface="Palatino Linotype" panose="02040502050505030304" pitchFamily="18" charset="0"/>
              </a:rPr>
              <a:t>	</a:t>
            </a:r>
            <a:r>
              <a:rPr lang="tr-TR" sz="1500" dirty="0" smtClean="0">
                <a:latin typeface="Palatino Linotype" panose="02040502050505030304" pitchFamily="18" charset="0"/>
              </a:rPr>
              <a:t> </a:t>
            </a:r>
            <a:r>
              <a:rPr lang="tr-TR" sz="1500" dirty="0">
                <a:latin typeface="Palatino Linotype" panose="02040502050505030304" pitchFamily="18" charset="0"/>
              </a:rPr>
              <a:t>WINS konsolunda, sunucu </a:t>
            </a:r>
            <a:r>
              <a:rPr lang="tr-TR" sz="1500" dirty="0" smtClean="0">
                <a:latin typeface="Palatino Linotype" panose="02040502050505030304" pitchFamily="18" charset="0"/>
              </a:rPr>
              <a:t>tabını </a:t>
            </a:r>
            <a:r>
              <a:rPr lang="tr-TR" sz="1500" dirty="0">
                <a:latin typeface="Palatino Linotype" panose="02040502050505030304" pitchFamily="18" charset="0"/>
              </a:rPr>
              <a:t>farenin sağ düğmesiyle tıklayın ve </a:t>
            </a:r>
            <a:r>
              <a:rPr lang="tr-TR" sz="1500" dirty="0" err="1">
                <a:latin typeface="Palatino Linotype" panose="02040502050505030304" pitchFamily="18" charset="0"/>
              </a:rPr>
              <a:t>Properties’i</a:t>
            </a:r>
            <a:r>
              <a:rPr lang="tr-TR" sz="1500" dirty="0">
                <a:latin typeface="Palatino Linotype" panose="02040502050505030304" pitchFamily="18" charset="0"/>
              </a:rPr>
              <a:t> seçin. </a:t>
            </a:r>
            <a:r>
              <a:rPr lang="tr-TR" sz="1500" dirty="0" err="1">
                <a:latin typeface="Palatino Linotype" panose="02040502050505030304" pitchFamily="18" charset="0"/>
              </a:rPr>
              <a:t>Properties</a:t>
            </a:r>
            <a:r>
              <a:rPr lang="tr-TR" sz="1500" dirty="0">
                <a:latin typeface="Palatino Linotype" panose="02040502050505030304" pitchFamily="18" charset="0"/>
              </a:rPr>
              <a:t> iletişim kutusunda, </a:t>
            </a:r>
            <a:r>
              <a:rPr lang="tr-TR" sz="1500" dirty="0" smtClean="0">
                <a:latin typeface="Palatino Linotype" panose="02040502050505030304" pitchFamily="18" charset="0"/>
              </a:rPr>
              <a:t>Resimde gösterilen </a:t>
            </a:r>
            <a:r>
              <a:rPr lang="tr-TR" sz="1500" dirty="0">
                <a:latin typeface="Palatino Linotype" panose="02040502050505030304" pitchFamily="18" charset="0"/>
              </a:rPr>
              <a:t>Database </a:t>
            </a:r>
            <a:r>
              <a:rPr lang="tr-TR" sz="1500" dirty="0" err="1">
                <a:latin typeface="Palatino Linotype" panose="02040502050505030304" pitchFamily="18" charset="0"/>
              </a:rPr>
              <a:t>Verification</a:t>
            </a:r>
            <a:r>
              <a:rPr lang="tr-TR" sz="1500" dirty="0">
                <a:latin typeface="Palatino Linotype" panose="02040502050505030304" pitchFamily="18" charset="0"/>
              </a:rPr>
              <a:t> sekmesini tıklayın. </a:t>
            </a:r>
          </a:p>
          <a:p>
            <a:pPr marL="0" indent="0" algn="just">
              <a:buNone/>
            </a:pPr>
            <a:r>
              <a:rPr lang="tr-TR" sz="1500" dirty="0">
                <a:latin typeface="Palatino Linotype" panose="02040502050505030304" pitchFamily="18" charset="0"/>
              </a:rPr>
              <a:t> </a:t>
            </a:r>
            <a:endParaRPr lang="tr-TR" sz="15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63844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a:t>
            </a:r>
            <a:r>
              <a:rPr lang="tr-TR" sz="3600" b="1" dirty="0" err="1" smtClean="0">
                <a:latin typeface="Palatino Linotype" panose="02040502050505030304" pitchFamily="18" charset="0"/>
              </a:rPr>
              <a:t>Veritabanı</a:t>
            </a:r>
            <a:endParaRPr lang="tr-TR" sz="3600" b="1" dirty="0">
              <a:latin typeface="Palatino Linotype" panose="0204050205050503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825" y="1645697"/>
            <a:ext cx="3960400" cy="4402137"/>
          </a:xfrm>
        </p:spPr>
      </p:pic>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İçerik Yer Tutucusu 2"/>
          <p:cNvSpPr txBox="1">
            <a:spLocks/>
          </p:cNvSpPr>
          <p:nvPr/>
        </p:nvSpPr>
        <p:spPr>
          <a:xfrm>
            <a:off x="4716016" y="1763688"/>
            <a:ext cx="3816424" cy="4401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500" dirty="0">
                <a:latin typeface="Palatino Linotype" panose="02040502050505030304" pitchFamily="18" charset="0"/>
              </a:rPr>
              <a:t> </a:t>
            </a:r>
            <a:r>
              <a:rPr lang="tr-TR" sz="1500" b="1" dirty="0" err="1">
                <a:latin typeface="Palatino Linotype" panose="02040502050505030304" pitchFamily="18" charset="0"/>
              </a:rPr>
              <a:t>Verify</a:t>
            </a:r>
            <a:r>
              <a:rPr lang="tr-TR" sz="1500" b="1" dirty="0">
                <a:latin typeface="Palatino Linotype" panose="02040502050505030304" pitchFamily="18" charset="0"/>
              </a:rPr>
              <a:t> Database </a:t>
            </a:r>
            <a:r>
              <a:rPr lang="tr-TR" sz="1500" b="1" dirty="0" err="1">
                <a:latin typeface="Palatino Linotype" panose="02040502050505030304" pitchFamily="18" charset="0"/>
              </a:rPr>
              <a:t>Consistency</a:t>
            </a:r>
            <a:r>
              <a:rPr lang="tr-TR" sz="1500" b="1" dirty="0">
                <a:latin typeface="Palatino Linotype" panose="02040502050505030304" pitchFamily="18" charset="0"/>
              </a:rPr>
              <a:t> </a:t>
            </a:r>
            <a:r>
              <a:rPr lang="tr-TR" sz="1500" b="1" dirty="0" err="1">
                <a:latin typeface="Palatino Linotype" panose="02040502050505030304" pitchFamily="18" charset="0"/>
              </a:rPr>
              <a:t>Every</a:t>
            </a:r>
            <a:r>
              <a:rPr lang="tr-TR" sz="1500" b="1" dirty="0">
                <a:latin typeface="Palatino Linotype" panose="02040502050505030304" pitchFamily="18" charset="0"/>
              </a:rPr>
              <a:t> </a:t>
            </a:r>
            <a:r>
              <a:rPr lang="tr-TR" sz="1500" dirty="0">
                <a:latin typeface="Palatino Linotype" panose="02040502050505030304" pitchFamily="18" charset="0"/>
              </a:rPr>
              <a:t>seçeneğini işaretleyin ve bir denetim aralığı belirleyin. Tipik olarak bu işlemin günde yalnızca bir kez gerçekleştirilmesi istenir. </a:t>
            </a:r>
          </a:p>
          <a:p>
            <a:pPr marL="0" indent="0" algn="just">
              <a:buNone/>
            </a:pPr>
            <a:r>
              <a:rPr lang="tr-TR" sz="1500" dirty="0">
                <a:latin typeface="Palatino Linotype" panose="02040502050505030304" pitchFamily="18" charset="0"/>
              </a:rPr>
              <a:t> </a:t>
            </a:r>
          </a:p>
          <a:p>
            <a:pPr marL="0" indent="0" algn="just">
              <a:buNone/>
            </a:pPr>
            <a:r>
              <a:rPr lang="tr-TR" sz="1500" dirty="0">
                <a:latin typeface="Palatino Linotype" panose="02040502050505030304" pitchFamily="18" charset="0"/>
              </a:rPr>
              <a:t> </a:t>
            </a:r>
            <a:r>
              <a:rPr lang="tr-TR" sz="1500" b="1" dirty="0" err="1">
                <a:latin typeface="Palatino Linotype" panose="02040502050505030304" pitchFamily="18" charset="0"/>
              </a:rPr>
              <a:t>Begin</a:t>
            </a:r>
            <a:r>
              <a:rPr lang="tr-TR" sz="1500" b="1" dirty="0">
                <a:latin typeface="Palatino Linotype" panose="02040502050505030304" pitchFamily="18" charset="0"/>
              </a:rPr>
              <a:t> </a:t>
            </a:r>
            <a:r>
              <a:rPr lang="tr-TR" sz="1500" b="1" dirty="0" err="1">
                <a:latin typeface="Palatino Linotype" panose="02040502050505030304" pitchFamily="18" charset="0"/>
              </a:rPr>
              <a:t>Verifying</a:t>
            </a:r>
            <a:r>
              <a:rPr lang="tr-TR" sz="1500" b="1" dirty="0">
                <a:latin typeface="Palatino Linotype" panose="02040502050505030304" pitchFamily="18" charset="0"/>
              </a:rPr>
              <a:t> At </a:t>
            </a:r>
            <a:r>
              <a:rPr lang="tr-TR" sz="1500" dirty="0">
                <a:latin typeface="Palatino Linotype" panose="02040502050505030304" pitchFamily="18" charset="0"/>
              </a:rPr>
              <a:t>bölümünü kullanarak doğrulama denetimlerinin başlatılacağı saati ayarlayın. Bu saat, 24 saat esasına göre belirlenir ve varsayılan değer olarak 2 saat, 0 dakika ve 0 saniye kullanılır </a:t>
            </a:r>
          </a:p>
          <a:p>
            <a:pPr marL="0" indent="0" algn="just">
              <a:buNone/>
            </a:pPr>
            <a:r>
              <a:rPr lang="tr-TR" sz="1500" dirty="0">
                <a:latin typeface="Palatino Linotype" panose="02040502050505030304" pitchFamily="18" charset="0"/>
              </a:rPr>
              <a:t> </a:t>
            </a:r>
          </a:p>
          <a:p>
            <a:pPr marL="0" indent="0" algn="just">
              <a:buNone/>
            </a:pPr>
            <a:r>
              <a:rPr lang="tr-TR" sz="1500" dirty="0">
                <a:latin typeface="Palatino Linotype" panose="02040502050505030304" pitchFamily="18" charset="0"/>
              </a:rPr>
              <a:t> </a:t>
            </a:r>
            <a:r>
              <a:rPr lang="tr-TR" sz="1500" b="1" dirty="0" err="1">
                <a:latin typeface="Palatino Linotype" panose="02040502050505030304" pitchFamily="18" charset="0"/>
              </a:rPr>
              <a:t>OK</a:t>
            </a:r>
            <a:r>
              <a:rPr lang="tr-TR" sz="1500" dirty="0" err="1">
                <a:latin typeface="Palatino Linotype" panose="02040502050505030304" pitchFamily="18" charset="0"/>
              </a:rPr>
              <a:t>’i</a:t>
            </a:r>
            <a:r>
              <a:rPr lang="tr-TR" sz="1500" dirty="0">
                <a:latin typeface="Palatino Linotype" panose="02040502050505030304" pitchFamily="18" charset="0"/>
              </a:rPr>
              <a:t> tıklayın.</a:t>
            </a:r>
          </a:p>
        </p:txBody>
      </p:sp>
    </p:spTree>
    <p:extLst>
      <p:ext uri="{BB962C8B-B14F-4D97-AF65-F5344CB8AC3E}">
        <p14:creationId xmlns:p14="http://schemas.microsoft.com/office/powerpoint/2010/main" val="2983435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a:t>
            </a:r>
            <a:r>
              <a:rPr lang="tr-TR" sz="3600" b="1" dirty="0" err="1" smtClean="0">
                <a:latin typeface="Palatino Linotype" panose="02040502050505030304" pitchFamily="18" charset="0"/>
              </a:rPr>
              <a:t>Veritabanı</a:t>
            </a:r>
            <a:r>
              <a:rPr lang="tr-TR" sz="3600" b="1" dirty="0" smtClean="0">
                <a:latin typeface="Palatino Linotype" panose="02040502050505030304" pitchFamily="18" charset="0"/>
              </a:rPr>
              <a:t> Sıkıştırma</a:t>
            </a:r>
            <a:endParaRPr lang="tr-TR" sz="3600" b="1"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İçerik Yer Tutucusu 2"/>
          <p:cNvSpPr txBox="1">
            <a:spLocks/>
          </p:cNvSpPr>
          <p:nvPr/>
        </p:nvSpPr>
        <p:spPr>
          <a:xfrm>
            <a:off x="827584" y="1763688"/>
            <a:ext cx="7704856" cy="4401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500" dirty="0" smtClean="0">
                <a:latin typeface="Palatino Linotype" panose="02040502050505030304" pitchFamily="18" charset="0"/>
              </a:rPr>
              <a:t>	WINS </a:t>
            </a:r>
            <a:r>
              <a:rPr lang="tr-TR" sz="1500" dirty="0">
                <a:latin typeface="Palatino Linotype" panose="02040502050505030304" pitchFamily="18" charset="0"/>
              </a:rPr>
              <a:t>veri tabanı, ağınıza ne sıklıkta bilgisayar eklendiğine ya da bilgisayarların kaldırıldığına bağlı olarak en az ayda veya iki ayda bir olmak üzere düzenli olarak sıkıştırılmalıdır. Ayrılmış alandan gerekli olmayan alanı sıkıştırmak yoluyla veri tabanı boyutunu azaltmanın yanı sıra, veri tabanı sıkıştırılarak performans da artırılabilir ve veri tabanının daha güvenilir olması sağlanır. </a:t>
            </a:r>
          </a:p>
          <a:p>
            <a:pPr marL="0" indent="0" algn="just">
              <a:buNone/>
            </a:pPr>
            <a:r>
              <a:rPr lang="tr-TR" sz="1500" dirty="0">
                <a:latin typeface="Palatino Linotype" panose="02040502050505030304" pitchFamily="18" charset="0"/>
              </a:rPr>
              <a:t> </a:t>
            </a:r>
          </a:p>
          <a:p>
            <a:pPr marL="0" indent="0" algn="just">
              <a:buNone/>
            </a:pPr>
            <a:r>
              <a:rPr lang="tr-TR" sz="1500" dirty="0">
                <a:latin typeface="Palatino Linotype" panose="02040502050505030304" pitchFamily="18" charset="0"/>
              </a:rPr>
              <a:t>Komut satırında aşağıdaki adımları izleyerek WINS veri tabanını sıkıştırabilirsiniz: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a:t>
            </a:r>
            <a:r>
              <a:rPr lang="tr-TR" sz="1500" dirty="0">
                <a:latin typeface="Palatino Linotype" panose="02040502050505030304" pitchFamily="18" charset="0"/>
              </a:rPr>
              <a:t> </a:t>
            </a:r>
            <a:r>
              <a:rPr lang="tr-TR" sz="1500" dirty="0" err="1">
                <a:latin typeface="Palatino Linotype" panose="02040502050505030304" pitchFamily="18" charset="0"/>
              </a:rPr>
              <a:t>Cd</a:t>
            </a:r>
            <a:r>
              <a:rPr lang="tr-TR" sz="1500" dirty="0">
                <a:latin typeface="Palatino Linotype" panose="02040502050505030304" pitchFamily="18" charset="0"/>
              </a:rPr>
              <a:t> Windows\System32\</a:t>
            </a:r>
            <a:r>
              <a:rPr lang="tr-TR" sz="1500" dirty="0" err="1">
                <a:latin typeface="Palatino Linotype" panose="02040502050505030304" pitchFamily="18" charset="0"/>
              </a:rPr>
              <a:t>Wins</a:t>
            </a:r>
            <a:r>
              <a:rPr lang="tr-TR" sz="1500" dirty="0">
                <a:latin typeface="Palatino Linotype" panose="02040502050505030304" pitchFamily="18" charset="0"/>
              </a:rPr>
              <a:t> yazarak WINS dizinine gidin.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 </a:t>
            </a:r>
            <a:r>
              <a:rPr lang="tr-TR" sz="1500" dirty="0">
                <a:latin typeface="Palatino Linotype" panose="02040502050505030304" pitchFamily="18" charset="0"/>
              </a:rPr>
              <a:t>Net stop </a:t>
            </a:r>
            <a:r>
              <a:rPr lang="tr-TR" sz="1500" dirty="0" err="1">
                <a:latin typeface="Palatino Linotype" panose="02040502050505030304" pitchFamily="18" charset="0"/>
              </a:rPr>
              <a:t>wins</a:t>
            </a:r>
            <a:r>
              <a:rPr lang="tr-TR" sz="1500" dirty="0">
                <a:latin typeface="Palatino Linotype" panose="02040502050505030304" pitchFamily="18" charset="0"/>
              </a:rPr>
              <a:t> yazarak WINS hizmetini durdurun.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a:t>
            </a:r>
            <a:r>
              <a:rPr lang="tr-TR" sz="1500" dirty="0">
                <a:latin typeface="Palatino Linotype" panose="02040502050505030304" pitchFamily="18" charset="0"/>
              </a:rPr>
              <a:t> </a:t>
            </a:r>
            <a:r>
              <a:rPr lang="tr-TR" sz="1500" dirty="0" err="1">
                <a:latin typeface="Palatino Linotype" panose="02040502050505030304" pitchFamily="18" charset="0"/>
              </a:rPr>
              <a:t>Jetpack</a:t>
            </a:r>
            <a:r>
              <a:rPr lang="tr-TR" sz="1500" dirty="0">
                <a:latin typeface="Palatino Linotype" panose="02040502050505030304" pitchFamily="18" charset="0"/>
              </a:rPr>
              <a:t> wins.mdb winstemp.mdb yazarak, WINS veri tabanını sıkıştırın. </a:t>
            </a:r>
          </a:p>
          <a:p>
            <a:pPr marL="0" indent="0" algn="just">
              <a:buNone/>
            </a:pPr>
            <a:r>
              <a:rPr lang="tr-TR" sz="1500" dirty="0">
                <a:latin typeface="Palatino Linotype" panose="02040502050505030304" pitchFamily="18" charset="0"/>
              </a:rPr>
              <a:t> </a:t>
            </a:r>
          </a:p>
          <a:p>
            <a:pPr marL="0" indent="0" algn="just">
              <a:buNone/>
            </a:pPr>
            <a:r>
              <a:rPr lang="tr-TR" sz="1500" b="1" dirty="0">
                <a:latin typeface="Palatino Linotype" panose="02040502050505030304" pitchFamily="18" charset="0"/>
              </a:rPr>
              <a:t> </a:t>
            </a:r>
            <a:r>
              <a:rPr lang="tr-TR" sz="1500" dirty="0">
                <a:latin typeface="Palatino Linotype" panose="02040502050505030304" pitchFamily="18" charset="0"/>
              </a:rPr>
              <a:t>Net start </a:t>
            </a:r>
            <a:r>
              <a:rPr lang="tr-TR" sz="1500" dirty="0" err="1">
                <a:latin typeface="Palatino Linotype" panose="02040502050505030304" pitchFamily="18" charset="0"/>
              </a:rPr>
              <a:t>wins</a:t>
            </a:r>
            <a:r>
              <a:rPr lang="tr-TR" sz="1500" dirty="0">
                <a:latin typeface="Palatino Linotype" panose="02040502050505030304" pitchFamily="18" charset="0"/>
              </a:rPr>
              <a:t> yazarak, WINS hizmetini başlatın. </a:t>
            </a:r>
          </a:p>
          <a:p>
            <a:pPr marL="0" indent="0" algn="just">
              <a:buNone/>
            </a:pPr>
            <a:r>
              <a:rPr lang="tr-TR" sz="1500" dirty="0">
                <a:latin typeface="Palatino Linotype" panose="02040502050505030304" pitchFamily="18" charset="0"/>
              </a:rPr>
              <a:t> </a:t>
            </a:r>
          </a:p>
        </p:txBody>
      </p:sp>
    </p:spTree>
    <p:extLst>
      <p:ext uri="{BB962C8B-B14F-4D97-AF65-F5344CB8AC3E}">
        <p14:creationId xmlns:p14="http://schemas.microsoft.com/office/powerpoint/2010/main" val="3042443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a:bodyPr>
          <a:lstStyle/>
          <a:p>
            <a:r>
              <a:rPr lang="tr-TR" sz="3600" b="1" dirty="0" smtClean="0">
                <a:latin typeface="Palatino Linotype" panose="02040502050505030304" pitchFamily="18" charset="0"/>
              </a:rPr>
              <a:t>WINS </a:t>
            </a:r>
            <a:r>
              <a:rPr lang="tr-TR" sz="3600" b="1" dirty="0" err="1" smtClean="0">
                <a:latin typeface="Palatino Linotype" panose="02040502050505030304" pitchFamily="18" charset="0"/>
              </a:rPr>
              <a:t>Veritabanı</a:t>
            </a:r>
            <a:r>
              <a:rPr lang="tr-TR" sz="3600" b="1" dirty="0" smtClean="0">
                <a:latin typeface="Palatino Linotype" panose="02040502050505030304" pitchFamily="18" charset="0"/>
              </a:rPr>
              <a:t> Sıkıştırma</a:t>
            </a:r>
            <a:endParaRPr lang="tr-TR" sz="3600" b="1"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Gökcan\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33538"/>
            <a:ext cx="7126288"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4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259</Words>
  <Application>Microsoft Office PowerPoint</Application>
  <PresentationFormat>Ekran Gösterisi (4:3)</PresentationFormat>
  <Paragraphs>91</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Turgutlu Meslek Yüksek Okulu  Bilgisayar Programcılığı</vt:lpstr>
      <vt:lpstr>WINS</vt:lpstr>
      <vt:lpstr>WINS İsim Çözünürlüğü</vt:lpstr>
      <vt:lpstr>WINS Client</vt:lpstr>
      <vt:lpstr>WINS Server</vt:lpstr>
      <vt:lpstr>WINS Veritabanı</vt:lpstr>
      <vt:lpstr>WINS Veritabanı</vt:lpstr>
      <vt:lpstr>WINS Veritabanı Sıkıştırma</vt:lpstr>
      <vt:lpstr>WINS Veritabanı Sıkıştırma</vt:lpstr>
      <vt:lpstr>WINS Veritabanı Yedekleme</vt:lpstr>
      <vt:lpstr>WINS Veritabanı Restore (Geri yükleme)</vt:lpstr>
      <vt:lpstr>WINS Veritabanı Restore (Geri yükleme)</vt:lpstr>
      <vt:lpstr>Teşekkürler…  www.aliosmangokcan.com mail@aliosmangokcan.com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Windows Kullanıcısı</cp:lastModifiedBy>
  <cp:revision>121</cp:revision>
  <dcterms:created xsi:type="dcterms:W3CDTF">2016-02-27T17:53:00Z</dcterms:created>
  <dcterms:modified xsi:type="dcterms:W3CDTF">2017-05-21T20:17:44Z</dcterms:modified>
</cp:coreProperties>
</file>