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13" r:id="rId4"/>
    <p:sldId id="312" r:id="rId5"/>
    <p:sldId id="305" r:id="rId6"/>
    <p:sldId id="315" r:id="rId7"/>
    <p:sldId id="316" r:id="rId8"/>
    <p:sldId id="317" r:id="rId9"/>
    <p:sldId id="306" r:id="rId10"/>
    <p:sldId id="318" r:id="rId11"/>
    <p:sldId id="319" r:id="rId12"/>
    <p:sldId id="307" r:id="rId13"/>
    <p:sldId id="309" r:id="rId14"/>
    <p:sldId id="308" r:id="rId15"/>
    <p:sldId id="310" r:id="rId16"/>
    <p:sldId id="320" r:id="rId17"/>
    <p:sldId id="321" r:id="rId18"/>
    <p:sldId id="311"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2" autoAdjust="0"/>
    <p:restoredTop sz="94660"/>
  </p:normalViewPr>
  <p:slideViewPr>
    <p:cSldViewPr>
      <p:cViewPr varScale="1">
        <p:scale>
          <a:sx n="72" d="100"/>
          <a:sy n="72" d="100"/>
        </p:scale>
        <p:origin x="7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24.04.2017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liosmangokcan.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0" y="742611"/>
            <a:ext cx="6696745"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sp>
        <p:nvSpPr>
          <p:cNvPr id="3" name="Alt Başlık 2"/>
          <p:cNvSpPr>
            <a:spLocks noGrp="1"/>
          </p:cNvSpPr>
          <p:nvPr>
            <p:ph type="subTitle" idx="1"/>
          </p:nvPr>
        </p:nvSpPr>
        <p:spPr>
          <a:xfrm>
            <a:off x="3491880" y="6556334"/>
            <a:ext cx="4752528" cy="410419"/>
          </a:xfrm>
        </p:spPr>
        <p:txBody>
          <a:bodyPr>
            <a:normAutofit fontScale="55000" lnSpcReduction="20000"/>
          </a:bodyPr>
          <a:lstStyle/>
          <a:p>
            <a:r>
              <a:rPr lang="tr-TR" sz="2400" dirty="0" smtClean="0"/>
              <a:t>Öğr.Gör.Ali Osman GÖKCAN                   mail@aliosmangokcan.com</a:t>
            </a:r>
          </a:p>
        </p:txBody>
      </p:sp>
      <p:pic>
        <p:nvPicPr>
          <p:cNvPr id="1028" name="Picture 4" descr="C:\Users\aLoNSo\Desktop\cbu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2088232" cy="17560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83770" y="1895821"/>
            <a:ext cx="3360056" cy="3360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1715816" y="1529404"/>
            <a:ext cx="5495964" cy="9692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latin typeface="Palatino Linotype" panose="02040502050505030304" pitchFamily="18" charset="0"/>
              </a:rPr>
              <a:t>11.Hafta </a:t>
            </a:r>
            <a:r>
              <a:rPr lang="tr-TR" sz="2800" dirty="0" smtClean="0">
                <a:latin typeface="Palatino Linotype" panose="02040502050505030304" pitchFamily="18" charset="0"/>
              </a:rPr>
              <a:t>Dersi (Pazartesi)</a:t>
            </a:r>
            <a:endParaRPr lang="tr-TR" sz="2800"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457200" y="692696"/>
            <a:ext cx="8229600" cy="7249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err="1" smtClean="0">
                <a:latin typeface="Palatino Linotype" panose="02040502050505030304" pitchFamily="18" charset="0"/>
              </a:rPr>
              <a:t>Workgroup’da</a:t>
            </a:r>
            <a:r>
              <a:rPr lang="tr-TR" sz="2800" b="1" dirty="0" smtClean="0">
                <a:latin typeface="Palatino Linotype" panose="02040502050505030304" pitchFamily="18" charset="0"/>
              </a:rPr>
              <a:t> DHCP Hizmeti</a:t>
            </a:r>
            <a:endParaRPr lang="tr-TR" sz="2800" b="1" dirty="0">
              <a:latin typeface="Palatino Linotype" panose="02040502050505030304" pitchFamily="18" charset="0"/>
            </a:endParaRPr>
          </a:p>
        </p:txBody>
      </p:sp>
      <p:sp>
        <p:nvSpPr>
          <p:cNvPr id="4" name="İçerik Yer Tutucusu 3"/>
          <p:cNvSpPr>
            <a:spLocks noGrp="1"/>
          </p:cNvSpPr>
          <p:nvPr>
            <p:ph idx="1"/>
          </p:nvPr>
        </p:nvSpPr>
        <p:spPr/>
        <p:txBody>
          <a:bodyPr>
            <a:normAutofit/>
          </a:bodyPr>
          <a:lstStyle/>
          <a:p>
            <a:pPr marL="0" indent="0">
              <a:buNone/>
            </a:pPr>
            <a:r>
              <a:rPr lang="tr-TR" sz="2000" dirty="0">
                <a:latin typeface="Palatino Linotype" panose="02040502050505030304" pitchFamily="18" charset="0"/>
              </a:rPr>
              <a:t>DHCP sunucusunu Active </a:t>
            </a:r>
            <a:r>
              <a:rPr lang="tr-TR" sz="2000" dirty="0" err="1">
                <a:latin typeface="Palatino Linotype" panose="02040502050505030304" pitchFamily="18" charset="0"/>
              </a:rPr>
              <a:t>Directory’den</a:t>
            </a:r>
            <a:r>
              <a:rPr lang="tr-TR" sz="2000" dirty="0">
                <a:latin typeface="Palatino Linotype" panose="02040502050505030304" pitchFamily="18" charset="0"/>
              </a:rPr>
              <a:t> yetkilendirmeniz gerekmez. Dolayısıyla, DHCP hizmetlerini kurmak için gereken adımlar şunlardır: </a:t>
            </a:r>
          </a:p>
          <a:p>
            <a:pPr marL="0" indent="0">
              <a:buNone/>
            </a:pPr>
            <a:r>
              <a:rPr lang="tr-TR" sz="2000" dirty="0">
                <a:latin typeface="Palatino Linotype" panose="02040502050505030304" pitchFamily="18" charset="0"/>
              </a:rPr>
              <a:t> </a:t>
            </a:r>
          </a:p>
          <a:p>
            <a:pPr marL="0" indent="0">
              <a:buNone/>
            </a:pPr>
            <a:r>
              <a:rPr lang="tr-TR" sz="2000" dirty="0">
                <a:latin typeface="Palatino Linotype" panose="02040502050505030304" pitchFamily="18" charset="0"/>
              </a:rPr>
              <a:t> DHCP Server hizmetini yükleyin. </a:t>
            </a:r>
            <a:endParaRPr lang="tr-TR" sz="2000" dirty="0" smtClean="0">
              <a:latin typeface="Palatino Linotype" panose="02040502050505030304" pitchFamily="18" charset="0"/>
            </a:endParaRPr>
          </a:p>
          <a:p>
            <a:pPr marL="0" indent="0">
              <a:buNone/>
            </a:pPr>
            <a:r>
              <a:rPr lang="tr-TR" sz="2000" dirty="0" smtClean="0">
                <a:latin typeface="Palatino Linotype" panose="02040502050505030304" pitchFamily="18" charset="0"/>
              </a:rPr>
              <a:t> </a:t>
            </a:r>
            <a:r>
              <a:rPr lang="tr-TR" sz="2000" dirty="0">
                <a:latin typeface="Palatino Linotype" panose="02040502050505030304" pitchFamily="18" charset="0"/>
              </a:rPr>
              <a:t>DHCP sunucusunu uygun kapsamlar, dışarıda bırakmalar, ayırmalar ve seçeneklerle yapılandırın. </a:t>
            </a:r>
            <a:endParaRPr lang="tr-TR" sz="2000" dirty="0" smtClean="0">
              <a:latin typeface="Palatino Linotype" panose="02040502050505030304" pitchFamily="18" charset="0"/>
            </a:endParaRPr>
          </a:p>
          <a:p>
            <a:pPr marL="0" indent="0">
              <a:buNone/>
            </a:pPr>
            <a:r>
              <a:rPr lang="tr-TR" sz="2000" dirty="0" smtClean="0">
                <a:latin typeface="Palatino Linotype" panose="02040502050505030304" pitchFamily="18" charset="0"/>
              </a:rPr>
              <a:t> </a:t>
            </a:r>
            <a:r>
              <a:rPr lang="tr-TR" sz="2000" dirty="0">
                <a:latin typeface="Palatino Linotype" panose="02040502050505030304" pitchFamily="18" charset="0"/>
              </a:rPr>
              <a:t>DHCP sunucusunun kapsamlarını etkinleştirin sonraki sayfalarda, ilgili yordamlar ayrıntılı olarak incelenmektedir.</a:t>
            </a:r>
          </a:p>
        </p:txBody>
      </p:sp>
    </p:spTree>
    <p:extLst>
      <p:ext uri="{BB962C8B-B14F-4D97-AF65-F5344CB8AC3E}">
        <p14:creationId xmlns:p14="http://schemas.microsoft.com/office/powerpoint/2010/main" val="559156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a:t>
            </a:r>
            <a:r>
              <a:rPr lang="tr-TR" sz="3600" b="1" dirty="0" err="1" smtClean="0">
                <a:latin typeface="Palatino Linotype" panose="02040502050505030304" pitchFamily="18" charset="0"/>
              </a:rPr>
              <a:t>Netsh</a:t>
            </a:r>
            <a:r>
              <a:rPr lang="tr-TR" sz="3600" b="1" dirty="0" smtClean="0">
                <a:latin typeface="Palatino Linotype" panose="02040502050505030304" pitchFamily="18" charset="0"/>
              </a:rPr>
              <a:t> Komutu</a:t>
            </a:r>
            <a:endParaRPr lang="tr-TR" sz="3600" b="1" dirty="0">
              <a:latin typeface="Palatino Linotype" panose="02040502050505030304" pitchFamily="18" charset="0"/>
            </a:endParaRPr>
          </a:p>
        </p:txBody>
      </p:sp>
      <p:sp>
        <p:nvSpPr>
          <p:cNvPr id="3" name="İçerik Yer Tutucusu 2"/>
          <p:cNvSpPr>
            <a:spLocks noGrp="1"/>
          </p:cNvSpPr>
          <p:nvPr>
            <p:ph idx="1"/>
          </p:nvPr>
        </p:nvSpPr>
        <p:spPr/>
        <p:txBody>
          <a:bodyPr>
            <a:noAutofit/>
          </a:bodyPr>
          <a:lstStyle/>
          <a:p>
            <a:pPr marL="0" indent="0">
              <a:buNone/>
            </a:pPr>
            <a:r>
              <a:rPr lang="tr-TR" sz="1600" dirty="0">
                <a:latin typeface="Palatino Linotype" panose="02040502050505030304" pitchFamily="18" charset="0"/>
              </a:rPr>
              <a:t>DHCP konsolunun komut satırındaki karşılığı </a:t>
            </a:r>
            <a:r>
              <a:rPr lang="tr-TR" sz="1600" dirty="0" err="1">
                <a:latin typeface="Palatino Linotype" panose="02040502050505030304" pitchFamily="18" charset="0"/>
              </a:rPr>
              <a:t>Netsh</a:t>
            </a:r>
            <a:r>
              <a:rPr lang="tr-TR" sz="1600" dirty="0">
                <a:latin typeface="Palatino Linotype" panose="02040502050505030304" pitchFamily="18" charset="0"/>
              </a:rPr>
              <a:t> </a:t>
            </a:r>
            <a:r>
              <a:rPr lang="tr-TR" sz="1600" dirty="0" err="1">
                <a:latin typeface="Palatino Linotype" panose="02040502050505030304" pitchFamily="18" charset="0"/>
              </a:rPr>
              <a:t>Dhcp</a:t>
            </a:r>
            <a:r>
              <a:rPr lang="tr-TR" sz="1600" dirty="0">
                <a:latin typeface="Palatino Linotype" panose="02040502050505030304" pitchFamily="18" charset="0"/>
              </a:rPr>
              <a:t> komutudur. Windows Server 2008 çalıştıran bir bilgisayardaki bir komut satırından </a:t>
            </a:r>
            <a:r>
              <a:rPr lang="tr-TR" sz="1600" dirty="0" err="1">
                <a:latin typeface="Palatino Linotype" panose="02040502050505030304" pitchFamily="18" charset="0"/>
              </a:rPr>
              <a:t>Netsh</a:t>
            </a:r>
            <a:r>
              <a:rPr lang="tr-TR" sz="1600" dirty="0">
                <a:latin typeface="Palatino Linotype" panose="02040502050505030304" pitchFamily="18" charset="0"/>
              </a:rPr>
              <a:t> DHCP komutunu kullanarak DHCP konsolundan gerçekleştirebileceğiniz tüm görevlerin yanı sıra bu konsoldan gerçekleştirilemeyen bazı görevleri de gerçekleştirebilirsiniz.  </a:t>
            </a:r>
          </a:p>
          <a:p>
            <a:pPr marL="0" indent="0">
              <a:buNone/>
            </a:pPr>
            <a:r>
              <a:rPr lang="tr-TR" sz="1600" dirty="0">
                <a:latin typeface="Palatino Linotype" panose="02040502050505030304" pitchFamily="18" charset="0"/>
              </a:rPr>
              <a:t> </a:t>
            </a:r>
          </a:p>
          <a:p>
            <a:pPr marL="0" indent="0">
              <a:buNone/>
            </a:pPr>
            <a:r>
              <a:rPr lang="tr-TR" sz="1600" dirty="0" err="1">
                <a:latin typeface="Palatino Linotype" panose="02040502050505030304" pitchFamily="18" charset="0"/>
              </a:rPr>
              <a:t>Netsh</a:t>
            </a:r>
            <a:r>
              <a:rPr lang="tr-TR" sz="1600" dirty="0">
                <a:latin typeface="Palatino Linotype" panose="02040502050505030304" pitchFamily="18" charset="0"/>
              </a:rPr>
              <a:t> DHCP aracını başlatmak ve belirli bir DHCP sunucusuna erişmek için aşağıdaki adımlar kullanılır: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Komut satırını açın ve </a:t>
            </a:r>
            <a:r>
              <a:rPr lang="tr-TR" sz="1600" dirty="0" err="1">
                <a:latin typeface="Palatino Linotype" panose="02040502050505030304" pitchFamily="18" charset="0"/>
              </a:rPr>
              <a:t>Netsh</a:t>
            </a:r>
            <a:r>
              <a:rPr lang="tr-TR" sz="1600" dirty="0">
                <a:latin typeface="Palatino Linotype" panose="02040502050505030304" pitchFamily="18" charset="0"/>
              </a:rPr>
              <a:t> aracını başlatmak üzere </a:t>
            </a:r>
            <a:r>
              <a:rPr lang="tr-TR" sz="1600" dirty="0" err="1">
                <a:latin typeface="Palatino Linotype" panose="02040502050505030304" pitchFamily="18" charset="0"/>
              </a:rPr>
              <a:t>netsh</a:t>
            </a:r>
            <a:r>
              <a:rPr lang="tr-TR" sz="1600" dirty="0">
                <a:latin typeface="Palatino Linotype" panose="02040502050505030304" pitchFamily="18" charset="0"/>
              </a:rPr>
              <a:t> yazın. Komut satırı </a:t>
            </a:r>
            <a:r>
              <a:rPr lang="tr-TR" sz="1600" dirty="0" err="1">
                <a:latin typeface="Palatino Linotype" panose="02040502050505030304" pitchFamily="18" charset="0"/>
              </a:rPr>
              <a:t>netsh</a:t>
            </a:r>
            <a:r>
              <a:rPr lang="tr-TR" sz="1600" dirty="0">
                <a:latin typeface="Palatino Linotype" panose="02040502050505030304" pitchFamily="18" charset="0"/>
              </a:rPr>
              <a:t>&gt; dizinine geçer. </a:t>
            </a:r>
            <a:endParaRPr lang="tr-TR" sz="1600" dirty="0" smtClean="0">
              <a:latin typeface="Palatino Linotype" panose="02040502050505030304" pitchFamily="18" charset="0"/>
            </a:endParaRPr>
          </a:p>
          <a:p>
            <a:pPr marL="0" indent="0">
              <a:buNone/>
            </a:pPr>
            <a:r>
              <a:rPr lang="tr-TR" sz="1600" dirty="0">
                <a:latin typeface="Palatino Linotype" panose="02040502050505030304" pitchFamily="18" charset="0"/>
              </a:rPr>
              <a:t> </a:t>
            </a:r>
            <a:r>
              <a:rPr lang="tr-TR" sz="1600" dirty="0" err="1">
                <a:latin typeface="Palatino Linotype" panose="02040502050505030304" pitchFamily="18" charset="0"/>
              </a:rPr>
              <a:t>Netsh</a:t>
            </a:r>
            <a:r>
              <a:rPr lang="tr-TR" sz="1600" dirty="0">
                <a:latin typeface="Palatino Linotype" panose="02040502050505030304" pitchFamily="18" charset="0"/>
              </a:rPr>
              <a:t> aracında, </a:t>
            </a:r>
            <a:r>
              <a:rPr lang="tr-TR" sz="1600" dirty="0" err="1">
                <a:latin typeface="Palatino Linotype" panose="02040502050505030304" pitchFamily="18" charset="0"/>
              </a:rPr>
              <a:t>dhcp</a:t>
            </a:r>
            <a:r>
              <a:rPr lang="tr-TR" sz="1600" dirty="0">
                <a:latin typeface="Palatino Linotype" panose="02040502050505030304" pitchFamily="18" charset="0"/>
              </a:rPr>
              <a:t> yazıp DHCP bağlamına erişin. Komut satırı </a:t>
            </a:r>
            <a:r>
              <a:rPr lang="tr-TR" sz="1600" dirty="0" err="1">
                <a:latin typeface="Palatino Linotype" panose="02040502050505030304" pitchFamily="18" charset="0"/>
              </a:rPr>
              <a:t>netsh</a:t>
            </a:r>
            <a:r>
              <a:rPr lang="tr-TR" sz="1600" dirty="0">
                <a:latin typeface="Palatino Linotype" panose="02040502050505030304" pitchFamily="18" charset="0"/>
              </a:rPr>
              <a:t> </a:t>
            </a:r>
            <a:r>
              <a:rPr lang="tr-TR" sz="1600" dirty="0" err="1">
                <a:latin typeface="Palatino Linotype" panose="02040502050505030304" pitchFamily="18" charset="0"/>
              </a:rPr>
              <a:t>dhcp</a:t>
            </a:r>
            <a:r>
              <a:rPr lang="tr-TR" sz="1600" dirty="0">
                <a:latin typeface="Palatino Linotype" panose="02040502050505030304" pitchFamily="18" charset="0"/>
              </a:rPr>
              <a:t>&gt; dizinine geçer.</a:t>
            </a:r>
            <a:endParaRPr lang="tr-TR" sz="16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709999"/>
            <a:ext cx="5827769" cy="1401019"/>
          </a:xfrm>
          <a:prstGeom prst="rect">
            <a:avLst/>
          </a:prstGeom>
        </p:spPr>
      </p:pic>
    </p:spTree>
    <p:extLst>
      <p:ext uri="{BB962C8B-B14F-4D97-AF65-F5344CB8AC3E}">
        <p14:creationId xmlns:p14="http://schemas.microsoft.com/office/powerpoint/2010/main" val="1991757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a:t>
            </a:r>
            <a:r>
              <a:rPr lang="tr-TR" sz="3600" b="1" dirty="0" err="1" smtClean="0">
                <a:latin typeface="Palatino Linotype" panose="02040502050505030304" pitchFamily="18" charset="0"/>
              </a:rPr>
              <a:t>Netsh</a:t>
            </a:r>
            <a:r>
              <a:rPr lang="tr-TR" sz="3600" b="1" dirty="0" smtClean="0">
                <a:latin typeface="Palatino Linotype" panose="02040502050505030304" pitchFamily="18" charset="0"/>
              </a:rPr>
              <a:t> Komutu</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buNone/>
            </a:pPr>
            <a:r>
              <a:rPr lang="tr-TR" sz="1800" dirty="0" smtClean="0">
                <a:latin typeface="Palatino Linotype" panose="02040502050505030304" pitchFamily="18" charset="0"/>
              </a:rPr>
              <a:t>	  Server </a:t>
            </a:r>
            <a:r>
              <a:rPr lang="tr-TR" sz="1800" dirty="0">
                <a:latin typeface="Palatino Linotype" panose="02040502050505030304" pitchFamily="18" charset="0"/>
              </a:rPr>
              <a:t>yazın ve ardından DHCP sunucusunun adını ya da IP adresini yazın (\\</a:t>
            </a:r>
            <a:r>
              <a:rPr lang="tr-TR" sz="1800" dirty="0" err="1">
                <a:latin typeface="Palatino Linotype" panose="02040502050505030304" pitchFamily="18" charset="0"/>
              </a:rPr>
              <a:t>megep_server</a:t>
            </a:r>
            <a:r>
              <a:rPr lang="tr-TR" sz="1800" dirty="0">
                <a:latin typeface="Palatino Linotype" panose="02040502050505030304" pitchFamily="18" charset="0"/>
              </a:rPr>
              <a:t> veya \\192.168.2.10 gibi). DHCP sunucusu oturum açma etki alanınızdan farklı bir etki alanında ise, sunucunun tam etki alanı adını (FQDN) yazmalısınız (\\megep.com gibi). </a:t>
            </a: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	  Komut </a:t>
            </a:r>
            <a:r>
              <a:rPr lang="tr-TR" sz="1800" dirty="0">
                <a:latin typeface="Palatino Linotype" panose="02040502050505030304" pitchFamily="18" charset="0"/>
              </a:rPr>
              <a:t>satırı </a:t>
            </a:r>
            <a:r>
              <a:rPr lang="tr-TR" sz="1800" dirty="0" err="1">
                <a:latin typeface="Palatino Linotype" panose="02040502050505030304" pitchFamily="18" charset="0"/>
              </a:rPr>
              <a:t>netsh</a:t>
            </a:r>
            <a:r>
              <a:rPr lang="tr-TR" sz="1800" dirty="0">
                <a:latin typeface="Palatino Linotype" panose="02040502050505030304" pitchFamily="18" charset="0"/>
              </a:rPr>
              <a:t> </a:t>
            </a:r>
            <a:r>
              <a:rPr lang="tr-TR" sz="1800" dirty="0" err="1">
                <a:latin typeface="Palatino Linotype" panose="02040502050505030304" pitchFamily="18" charset="0"/>
              </a:rPr>
              <a:t>dhcp</a:t>
            </a:r>
            <a:r>
              <a:rPr lang="tr-TR" sz="1800" dirty="0">
                <a:latin typeface="Palatino Linotype" panose="02040502050505030304" pitchFamily="18" charset="0"/>
              </a:rPr>
              <a:t> server&gt; dizinine geçer. Seçilen sunucuyla artık </a:t>
            </a:r>
            <a:r>
              <a:rPr lang="tr-TR" sz="1800" dirty="0" smtClean="0">
                <a:latin typeface="Palatino Linotype" panose="02040502050505030304" pitchFamily="18" charset="0"/>
              </a:rPr>
              <a:t>çalışabilirsiniz</a:t>
            </a:r>
          </a:p>
          <a:p>
            <a:pPr marL="0" indent="0">
              <a:buNone/>
            </a:pPr>
            <a:endParaRPr lang="tr-TR" sz="1700" dirty="0" smtClean="0">
              <a:latin typeface="Palatino Linotype" panose="02040502050505030304" pitchFamily="18" charset="0"/>
            </a:endParaRPr>
          </a:p>
          <a:p>
            <a:pPr marL="0" indent="0">
              <a:buNone/>
            </a:pPr>
            <a:r>
              <a:rPr lang="tr-TR" sz="1700" b="1" dirty="0" smtClean="0">
                <a:latin typeface="Palatino Linotype" panose="02040502050505030304" pitchFamily="18" charset="0"/>
              </a:rPr>
              <a:t>NOT</a:t>
            </a:r>
            <a:r>
              <a:rPr lang="tr-TR" sz="1700" b="1" dirty="0">
                <a:latin typeface="Palatino Linotype" panose="02040502050505030304" pitchFamily="18" charset="0"/>
              </a:rPr>
              <a:t>: </a:t>
            </a:r>
            <a:r>
              <a:rPr lang="tr-TR" sz="1700" dirty="0">
                <a:latin typeface="Palatino Linotype" panose="02040502050505030304" pitchFamily="18" charset="0"/>
              </a:rPr>
              <a:t>Teknik olarak bir IP adresi belirtirken \\ yazmanız gerekmez. Ancak bir sunucunun adını ya da FQDN değerini belirttiğinizde \\ yazmalısınız. Bu tutarsızlık nedeniyle, gerekli olduğu zamanları anımsamak zorunda kalmamak amacıyla her zaman \\ kullanmayı tercih edebilirsiniz.</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266236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Konsolu</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3394720" cy="4925143"/>
          </a:xfrm>
        </p:spPr>
        <p:txBody>
          <a:bodyPr>
            <a:normAutofit/>
          </a:bodyPr>
          <a:lstStyle/>
          <a:p>
            <a:pPr marL="0" indent="0">
              <a:buNone/>
            </a:pPr>
            <a:r>
              <a:rPr lang="tr-TR" sz="1600" dirty="0" smtClean="0">
                <a:latin typeface="Palatino Linotype" panose="02040502050505030304" pitchFamily="18" charset="0"/>
              </a:rPr>
              <a:t>	DHCP </a:t>
            </a:r>
            <a:r>
              <a:rPr lang="tr-TR" sz="1600" dirty="0">
                <a:latin typeface="Palatino Linotype" panose="02040502050505030304" pitchFamily="18" charset="0"/>
              </a:rPr>
              <a:t>sunucu rolünü yüklediğinizde, DHCP konsolu Denetim Masası'ndaki Yönetimsel Araçlar klasörüne eklenir. DHCP konsolu bir Microsoft Yönetim Konsolu (MMC) ek bileşeni olarak görünür. </a:t>
            </a:r>
            <a:endParaRPr lang="tr-TR" sz="1600" dirty="0" smtClean="0">
              <a:latin typeface="Palatino Linotype" panose="02040502050505030304" pitchFamily="18" charset="0"/>
            </a:endParaRPr>
          </a:p>
          <a:p>
            <a:pPr marL="0" indent="0">
              <a:buNone/>
            </a:pPr>
            <a:r>
              <a:rPr lang="tr-TR" sz="1600" dirty="0">
                <a:latin typeface="Palatino Linotype" panose="02040502050505030304" pitchFamily="18" charset="0"/>
              </a:rPr>
              <a:t>	</a:t>
            </a:r>
            <a:r>
              <a:rPr lang="tr-TR" sz="1600" dirty="0" smtClean="0">
                <a:latin typeface="Palatino Linotype" panose="02040502050505030304" pitchFamily="18" charset="0"/>
              </a:rPr>
              <a:t>DHCP </a:t>
            </a:r>
            <a:r>
              <a:rPr lang="tr-TR" sz="1600" dirty="0">
                <a:latin typeface="Palatino Linotype" panose="02040502050505030304" pitchFamily="18" charset="0"/>
              </a:rPr>
              <a:t>konsolu ağ yöneticileri tarafından önerilmiş olan geliştirmeleri de içerir. Bunlara gelişmiş sunucu performansı izleme, önceden tanımlanmış daha fazla DHCP seçenek türü, Windows'un önceki sürümlerini çalıştıran istemciler için dinamik güncelleştirme desteği ve ağınızdaki yetkisiz DHCP sunucularının algılanması dâhildir.</a:t>
            </a:r>
            <a:endParaRPr lang="tr-TR" sz="16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844824"/>
            <a:ext cx="4907205" cy="3528392"/>
          </a:xfrm>
          <a:prstGeom prst="rect">
            <a:avLst/>
          </a:prstGeom>
        </p:spPr>
      </p:pic>
    </p:spTree>
    <p:extLst>
      <p:ext uri="{BB962C8B-B14F-4D97-AF65-F5344CB8AC3E}">
        <p14:creationId xmlns:p14="http://schemas.microsoft.com/office/powerpoint/2010/main" val="366746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ile DNS İlişkisi</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buNone/>
            </a:pPr>
            <a:r>
              <a:rPr lang="tr-TR" sz="1800" dirty="0" smtClean="0">
                <a:latin typeface="Palatino Linotype" panose="02040502050505030304" pitchFamily="18" charset="0"/>
              </a:rPr>
              <a:t>	Windows </a:t>
            </a:r>
            <a:r>
              <a:rPr lang="tr-TR" sz="1800" dirty="0">
                <a:latin typeface="Palatino Linotype" panose="02040502050505030304" pitchFamily="18" charset="0"/>
              </a:rPr>
              <a:t>2000 ya da sonraki bir sürüme sahip DHCP istemciler, DNS </a:t>
            </a:r>
            <a:r>
              <a:rPr lang="tr-TR" sz="1800" dirty="0" err="1">
                <a:latin typeface="Palatino Linotype" panose="02040502050505030304" pitchFamily="18" charset="0"/>
              </a:rPr>
              <a:t>Dynamic</a:t>
            </a:r>
            <a:r>
              <a:rPr lang="tr-TR" sz="1800" dirty="0">
                <a:latin typeface="Palatino Linotype" panose="02040502050505030304" pitchFamily="18" charset="0"/>
              </a:rPr>
              <a:t> Update iletişim kuralını kullanarak </a:t>
            </a:r>
            <a:r>
              <a:rPr lang="tr-TR" sz="1800" dirty="0" err="1">
                <a:latin typeface="Palatino Linotype" panose="02040502050505030304" pitchFamily="18" charset="0"/>
              </a:rPr>
              <a:t>DNS’deki</a:t>
            </a:r>
            <a:r>
              <a:rPr lang="tr-TR" sz="1800" dirty="0">
                <a:latin typeface="Palatino Linotype" panose="02040502050505030304" pitchFamily="18" charset="0"/>
              </a:rPr>
              <a:t> ileri (A) ve geri (PTR) arama kayıtlarını otomatik olarak güncelleştirebilir ya da DHCP sunucusundan bunu yapmasını isteyebilir. 2000 öncesindeki Windows işletim sistemlerini çalıştıran istemciler, kayıtlarından hiçbirini otomatik olarak güncelleştiremeyeceği için bunu DHCP sunucusu yapmalıdır. Her iki durumda da DHCP sunucusundan DNS kayıtlarını güncelleştirmesi istendiğinde, DHCP ile </a:t>
            </a:r>
            <a:r>
              <a:rPr lang="tr-TR" sz="1800" dirty="0" err="1">
                <a:latin typeface="Palatino Linotype" panose="02040502050505030304" pitchFamily="18" charset="0"/>
              </a:rPr>
              <a:t>DNS’nin</a:t>
            </a:r>
            <a:r>
              <a:rPr lang="tr-TR" sz="1800" dirty="0">
                <a:latin typeface="Palatino Linotype" panose="02040502050505030304" pitchFamily="18" charset="0"/>
              </a:rPr>
              <a:t> bütünleştirilmesi gerekir. </a:t>
            </a:r>
          </a:p>
          <a:p>
            <a:pPr marL="0" indent="0">
              <a:buNone/>
            </a:pPr>
            <a:r>
              <a:rPr lang="tr-TR" sz="1800" dirty="0">
                <a:latin typeface="Palatino Linotype" panose="02040502050505030304" pitchFamily="18" charset="0"/>
              </a:rPr>
              <a:t> </a:t>
            </a:r>
          </a:p>
          <a:p>
            <a:pPr marL="0" indent="0">
              <a:buNone/>
            </a:pPr>
            <a:r>
              <a:rPr lang="tr-TR" sz="1800" dirty="0" smtClean="0">
                <a:latin typeface="Palatino Linotype" panose="02040502050505030304" pitchFamily="18" charset="0"/>
              </a:rPr>
              <a:t>	</a:t>
            </a:r>
            <a:r>
              <a:rPr lang="tr-TR" sz="1800" dirty="0" err="1" smtClean="0">
                <a:latin typeface="Palatino Linotype" panose="02040502050505030304" pitchFamily="18" charset="0"/>
              </a:rPr>
              <a:t>DHCP’nin</a:t>
            </a:r>
            <a:r>
              <a:rPr lang="tr-TR" sz="1800" dirty="0" smtClean="0">
                <a:latin typeface="Palatino Linotype" panose="02040502050505030304" pitchFamily="18" charset="0"/>
              </a:rPr>
              <a:t> </a:t>
            </a:r>
            <a:r>
              <a:rPr lang="tr-TR" sz="1800" dirty="0">
                <a:latin typeface="Palatino Linotype" panose="02040502050505030304" pitchFamily="18" charset="0"/>
              </a:rPr>
              <a:t>varsayılan yapılandırmasında bir DHCP sunucusu, istemcilerin DNS kayıtlarını, yalnızca istenirse güncelleştirir. Ancak Windows 2000 öncesindeki Windows işletim sistemi sürümlerini çalıştıran istemcilerin kayıtlarını güncelleştirmez. Bu davranışı her DHCP sunucusu için genel olarak veya her kapsam için ayrı ayrı değiştirebilirsiniz.</a:t>
            </a:r>
            <a:endParaRPr lang="tr-TR" sz="1800" dirty="0">
              <a:latin typeface="Palatino Linotype" panose="02040502050505030304" pitchFamily="18" charset="0"/>
            </a:endParaRPr>
          </a:p>
        </p:txBody>
      </p:sp>
    </p:spTree>
    <p:extLst>
      <p:ext uri="{BB962C8B-B14F-4D97-AF65-F5344CB8AC3E}">
        <p14:creationId xmlns:p14="http://schemas.microsoft.com/office/powerpoint/2010/main" val="186000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Palatino Linotype" panose="02040502050505030304" pitchFamily="18" charset="0"/>
              </a:rPr>
              <a:t>DHCP </a:t>
            </a:r>
            <a:r>
              <a:rPr lang="tr-TR" sz="3600" dirty="0" err="1" smtClean="0">
                <a:latin typeface="Palatino Linotype" panose="02040502050505030304" pitchFamily="18" charset="0"/>
              </a:rPr>
              <a:t>Adress</a:t>
            </a:r>
            <a:r>
              <a:rPr lang="tr-TR" sz="3600" dirty="0" smtClean="0">
                <a:latin typeface="Palatino Linotype" panose="02040502050505030304" pitchFamily="18" charset="0"/>
              </a:rPr>
              <a:t> </a:t>
            </a:r>
            <a:r>
              <a:rPr lang="tr-TR" sz="3600" dirty="0" err="1" smtClean="0">
                <a:latin typeface="Palatino Linotype" panose="02040502050505030304" pitchFamily="18" charset="0"/>
              </a:rPr>
              <a:t>Pool</a:t>
            </a:r>
            <a:r>
              <a:rPr lang="tr-TR" sz="3600" dirty="0" smtClean="0">
                <a:latin typeface="Palatino Linotype" panose="02040502050505030304" pitchFamily="18" charset="0"/>
              </a:rPr>
              <a:t> </a:t>
            </a:r>
            <a:endParaRPr lang="tr-TR" sz="3600" dirty="0">
              <a:latin typeface="Palatino Linotype" panose="02040502050505030304" pitchFamily="18" charset="0"/>
            </a:endParaRPr>
          </a:p>
        </p:txBody>
      </p:sp>
      <p:sp>
        <p:nvSpPr>
          <p:cNvPr id="3" name="İçerik Yer Tutucusu 2"/>
          <p:cNvSpPr>
            <a:spLocks noGrp="1"/>
          </p:cNvSpPr>
          <p:nvPr>
            <p:ph idx="1"/>
          </p:nvPr>
        </p:nvSpPr>
        <p:spPr/>
        <p:txBody>
          <a:bodyPr>
            <a:normAutofit/>
          </a:bodyPr>
          <a:lstStyle/>
          <a:p>
            <a:r>
              <a:rPr lang="tr-TR" sz="1600" dirty="0">
                <a:latin typeface="Palatino Linotype" panose="02040502050505030304" pitchFamily="18" charset="0"/>
              </a:rPr>
              <a:t>Adres havuzu, bir DHCP sunucunun IP dağıtma aralığı olarak tanımlanabilir. Burada bilinmesi gereken </a:t>
            </a:r>
            <a:r>
              <a:rPr lang="tr-TR" sz="1600" dirty="0" err="1">
                <a:latin typeface="Palatino Linotype" panose="02040502050505030304" pitchFamily="18" charset="0"/>
              </a:rPr>
              <a:t>BaşlangışIP</a:t>
            </a:r>
            <a:r>
              <a:rPr lang="tr-TR" sz="1600" dirty="0">
                <a:latin typeface="Palatino Linotype" panose="02040502050505030304" pitchFamily="18" charset="0"/>
              </a:rPr>
              <a:t>, </a:t>
            </a:r>
            <a:r>
              <a:rPr lang="tr-TR" sz="1600" dirty="0" err="1">
                <a:latin typeface="Palatino Linotype" panose="02040502050505030304" pitchFamily="18" charset="0"/>
              </a:rPr>
              <a:t>BitişIP</a:t>
            </a:r>
            <a:r>
              <a:rPr lang="tr-TR" sz="1600" dirty="0">
                <a:latin typeface="Palatino Linotype" panose="02040502050505030304" pitchFamily="18" charset="0"/>
              </a:rPr>
              <a:t> ve belirtilen aralıkta dağıtılması istenmeyen IP adresleridir. Adres havuzu düzenlemek için aşağıdaki adımlar izlenir</a:t>
            </a:r>
            <a:r>
              <a:rPr lang="tr-TR" sz="1600" dirty="0" smtClean="0">
                <a:latin typeface="Palatino Linotype" panose="02040502050505030304" pitchFamily="18" charset="0"/>
              </a:rPr>
              <a:t>:</a:t>
            </a: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Yönetimsel Araçlardan DHCP konsolunu çalıştırın.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IPv4 altındaki DHCP sunucu kapsamı üzerinde farenin sağ tuşuna basın. Buradan </a:t>
            </a:r>
            <a:r>
              <a:rPr lang="tr-TR" sz="1600" dirty="0" err="1">
                <a:latin typeface="Palatino Linotype" panose="02040502050505030304" pitchFamily="18" charset="0"/>
              </a:rPr>
              <a:t>Properties</a:t>
            </a:r>
            <a:r>
              <a:rPr lang="tr-TR" sz="1600" dirty="0">
                <a:latin typeface="Palatino Linotype" panose="02040502050505030304" pitchFamily="18" charset="0"/>
              </a:rPr>
              <a:t> komutunu çalıştırın</a:t>
            </a:r>
            <a:endParaRPr lang="tr-TR" sz="1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575594"/>
            <a:ext cx="2705478" cy="2534004"/>
          </a:xfrm>
          <a:prstGeom prst="rect">
            <a:avLst/>
          </a:prstGeom>
        </p:spPr>
      </p:pic>
    </p:spTree>
    <p:extLst>
      <p:ext uri="{BB962C8B-B14F-4D97-AF65-F5344CB8AC3E}">
        <p14:creationId xmlns:p14="http://schemas.microsoft.com/office/powerpoint/2010/main" val="137880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Palatino Linotype" panose="02040502050505030304" pitchFamily="18" charset="0"/>
              </a:rPr>
              <a:t>DHCP </a:t>
            </a:r>
            <a:r>
              <a:rPr lang="tr-TR" sz="3600" dirty="0" err="1" smtClean="0">
                <a:latin typeface="Palatino Linotype" panose="02040502050505030304" pitchFamily="18" charset="0"/>
              </a:rPr>
              <a:t>Adress</a:t>
            </a:r>
            <a:r>
              <a:rPr lang="tr-TR" sz="3600" dirty="0" smtClean="0">
                <a:latin typeface="Palatino Linotype" panose="02040502050505030304" pitchFamily="18" charset="0"/>
              </a:rPr>
              <a:t> </a:t>
            </a:r>
            <a:r>
              <a:rPr lang="tr-TR" sz="3600" dirty="0" err="1" smtClean="0">
                <a:latin typeface="Palatino Linotype" panose="02040502050505030304" pitchFamily="18" charset="0"/>
              </a:rPr>
              <a:t>Pool</a:t>
            </a:r>
            <a:r>
              <a:rPr lang="tr-TR" sz="3600" dirty="0" smtClean="0">
                <a:latin typeface="Palatino Linotype" panose="02040502050505030304" pitchFamily="18" charset="0"/>
              </a:rPr>
              <a:t> </a:t>
            </a:r>
            <a:endParaRPr lang="tr-TR" sz="3600" dirty="0">
              <a:latin typeface="Palatino Linotype" panose="02040502050505030304" pitchFamily="18" charset="0"/>
            </a:endParaRPr>
          </a:p>
        </p:txBody>
      </p:sp>
      <p:sp>
        <p:nvSpPr>
          <p:cNvPr id="3" name="İçerik Yer Tutucusu 2"/>
          <p:cNvSpPr>
            <a:spLocks noGrp="1"/>
          </p:cNvSpPr>
          <p:nvPr>
            <p:ph idx="1"/>
          </p:nvPr>
        </p:nvSpPr>
        <p:spPr/>
        <p:txBody>
          <a:bodyPr>
            <a:normAutofit/>
          </a:bodyPr>
          <a:lstStyle/>
          <a:p>
            <a:r>
              <a:rPr lang="tr-TR" sz="1600" dirty="0">
                <a:latin typeface="Palatino Linotype" panose="02040502050505030304" pitchFamily="18" charset="0"/>
              </a:rPr>
              <a:t>Ekrana gelen pencerede DHCP sunucunun IP dağıtma aralığı görüntülenecektir. Bu aralıkta değişiklik yapmak için başlangıç veya bitiş IP değerini değiştirip </a:t>
            </a:r>
            <a:r>
              <a:rPr lang="tr-TR" sz="1600" dirty="0" err="1">
                <a:latin typeface="Palatino Linotype" panose="02040502050505030304" pitchFamily="18" charset="0"/>
              </a:rPr>
              <a:t>Apply</a:t>
            </a:r>
            <a:r>
              <a:rPr lang="tr-TR" sz="1600" dirty="0">
                <a:latin typeface="Palatino Linotype" panose="02040502050505030304" pitchFamily="18" charset="0"/>
              </a:rPr>
              <a:t> düğmesine basmanız yeterlidir.</a:t>
            </a:r>
            <a:endParaRPr lang="tr-TR" sz="1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93325"/>
            <a:ext cx="4233898" cy="3332838"/>
          </a:xfrm>
          <a:prstGeom prst="rect">
            <a:avLst/>
          </a:prstGeom>
        </p:spPr>
      </p:pic>
    </p:spTree>
    <p:extLst>
      <p:ext uri="{BB962C8B-B14F-4D97-AF65-F5344CB8AC3E}">
        <p14:creationId xmlns:p14="http://schemas.microsoft.com/office/powerpoint/2010/main" val="131205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DHCP Veri Tabanı</a:t>
            </a:r>
            <a:endParaRPr lang="tr-TR" dirty="0">
              <a:latin typeface="Palatino Linotype" panose="02040502050505030304" pitchFamily="18" charset="0"/>
            </a:endParaRPr>
          </a:p>
        </p:txBody>
      </p:sp>
      <p:sp>
        <p:nvSpPr>
          <p:cNvPr id="3" name="İçerik Yer Tutucusu 2"/>
          <p:cNvSpPr>
            <a:spLocks noGrp="1"/>
          </p:cNvSpPr>
          <p:nvPr>
            <p:ph idx="1"/>
          </p:nvPr>
        </p:nvSpPr>
        <p:spPr/>
        <p:txBody>
          <a:bodyPr>
            <a:normAutofit lnSpcReduction="10000"/>
          </a:bodyPr>
          <a:lstStyle/>
          <a:p>
            <a:pPr marL="0" indent="0">
              <a:buNone/>
            </a:pPr>
            <a:r>
              <a:rPr lang="tr-TR" sz="1800" dirty="0" smtClean="0">
                <a:latin typeface="Palatino Linotype" panose="02040502050505030304" pitchFamily="18" charset="0"/>
              </a:rPr>
              <a:t>	Varsayılan </a:t>
            </a:r>
            <a:r>
              <a:rPr lang="tr-TR" sz="1800" dirty="0">
                <a:latin typeface="Palatino Linotype" panose="02040502050505030304" pitchFamily="18" charset="0"/>
              </a:rPr>
              <a:t>yapılandırmada, bu dosyalar %</a:t>
            </a:r>
            <a:r>
              <a:rPr lang="tr-TR" sz="1800" dirty="0" err="1">
                <a:latin typeface="Palatino Linotype" panose="02040502050505030304" pitchFamily="18" charset="0"/>
              </a:rPr>
              <a:t>SystemRoot</a:t>
            </a:r>
            <a:r>
              <a:rPr lang="tr-TR" sz="1800" dirty="0">
                <a:latin typeface="Palatino Linotype" panose="02040502050505030304" pitchFamily="18" charset="0"/>
              </a:rPr>
              <a:t>%\System32\</a:t>
            </a:r>
            <a:r>
              <a:rPr lang="tr-TR" sz="1800" dirty="0" err="1">
                <a:latin typeface="Palatino Linotype" panose="02040502050505030304" pitchFamily="18" charset="0"/>
              </a:rPr>
              <a:t>Dhcp</a:t>
            </a:r>
            <a:r>
              <a:rPr lang="tr-TR" sz="1800" dirty="0">
                <a:latin typeface="Palatino Linotype" panose="02040502050505030304" pitchFamily="18" charset="0"/>
              </a:rPr>
              <a:t> klasöründe ve dosyaların otomatik olarak oluşturulan yedekleri de %</a:t>
            </a:r>
            <a:r>
              <a:rPr lang="tr-TR" sz="1800" dirty="0" err="1">
                <a:latin typeface="Palatino Linotype" panose="02040502050505030304" pitchFamily="18" charset="0"/>
              </a:rPr>
              <a:t>SystemRoot</a:t>
            </a:r>
            <a:r>
              <a:rPr lang="tr-TR" sz="1800" dirty="0">
                <a:latin typeface="Palatino Linotype" panose="02040502050505030304" pitchFamily="18" charset="0"/>
              </a:rPr>
              <a:t>%\System32\</a:t>
            </a:r>
            <a:r>
              <a:rPr lang="tr-TR" sz="1800" dirty="0" err="1">
                <a:latin typeface="Palatino Linotype" panose="02040502050505030304" pitchFamily="18" charset="0"/>
              </a:rPr>
              <a:t>Dhcp</a:t>
            </a:r>
            <a:r>
              <a:rPr lang="tr-TR" sz="1800" dirty="0">
                <a:latin typeface="Palatino Linotype" panose="02040502050505030304" pitchFamily="18" charset="0"/>
              </a:rPr>
              <a:t>\</a:t>
            </a:r>
            <a:r>
              <a:rPr lang="tr-TR" sz="1800" dirty="0" err="1">
                <a:latin typeface="Palatino Linotype" panose="02040502050505030304" pitchFamily="18" charset="0"/>
              </a:rPr>
              <a:t>Backup</a:t>
            </a:r>
            <a:r>
              <a:rPr lang="tr-TR" sz="1800" dirty="0">
                <a:latin typeface="Palatino Linotype" panose="02040502050505030304" pitchFamily="18" charset="0"/>
              </a:rPr>
              <a:t> klasöründe saklanır</a:t>
            </a:r>
            <a:r>
              <a:rPr lang="tr-TR" sz="1800" dirty="0" smtClean="0">
                <a:latin typeface="Palatino Linotype" panose="02040502050505030304" pitchFamily="18" charset="0"/>
              </a:rPr>
              <a:t>.</a:t>
            </a:r>
          </a:p>
          <a:p>
            <a:pPr marL="0" indent="0">
              <a:buNone/>
            </a:pPr>
            <a:endParaRPr lang="tr-TR" sz="1800" dirty="0">
              <a:latin typeface="Palatino Linotype" panose="02040502050505030304" pitchFamily="18" charset="0"/>
            </a:endParaRPr>
          </a:p>
          <a:p>
            <a:pPr marL="0" indent="0">
              <a:buNone/>
            </a:pPr>
            <a:r>
              <a:rPr lang="tr-TR" sz="1800" dirty="0" smtClean="0">
                <a:latin typeface="Palatino Linotype" panose="02040502050505030304" pitchFamily="18" charset="0"/>
              </a:rPr>
              <a:t>DHCP </a:t>
            </a:r>
            <a:r>
              <a:rPr lang="tr-TR" sz="1800" dirty="0">
                <a:latin typeface="Palatino Linotype" panose="02040502050505030304" pitchFamily="18" charset="0"/>
              </a:rPr>
              <a:t>Server hizmeti, veri tabanının bakımını yapmak için iki düzenli işlem gerçekleştirir: </a:t>
            </a:r>
          </a:p>
          <a:p>
            <a:pPr marL="0" indent="0">
              <a:buNone/>
            </a:pPr>
            <a:r>
              <a:rPr lang="tr-TR" sz="1800" dirty="0">
                <a:latin typeface="Palatino Linotype" panose="02040502050505030304" pitchFamily="18" charset="0"/>
              </a:rPr>
              <a:t> </a:t>
            </a:r>
          </a:p>
          <a:p>
            <a:pPr marL="0" indent="0">
              <a:buNone/>
            </a:pPr>
            <a:r>
              <a:rPr lang="tr-TR" sz="1800" dirty="0">
                <a:latin typeface="Palatino Linotype" panose="02040502050505030304" pitchFamily="18" charset="0"/>
              </a:rPr>
              <a:t> DHCP Server hizmetinin zaman aşımına uğramış olan ve artık uygulanmayan kiraları denetlediği veri tabanı temizlemesi  </a:t>
            </a: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 </a:t>
            </a:r>
            <a:r>
              <a:rPr lang="tr-TR" sz="1800" dirty="0">
                <a:latin typeface="Palatino Linotype" panose="02040502050505030304" pitchFamily="18" charset="0"/>
              </a:rPr>
              <a:t>DHCP Server hizmetinin veri tabanı dosyalarını yedeklediği veri tabanı </a:t>
            </a:r>
            <a:r>
              <a:rPr lang="tr-TR" sz="1800" dirty="0" smtClean="0">
                <a:latin typeface="Palatino Linotype" panose="02040502050505030304" pitchFamily="18" charset="0"/>
              </a:rPr>
              <a:t>yedeklemesi</a:t>
            </a:r>
          </a:p>
          <a:p>
            <a:pPr marL="0" indent="0">
              <a:buNone/>
            </a:pPr>
            <a:endParaRPr lang="tr-TR" sz="1800" dirty="0">
              <a:latin typeface="Palatino Linotype" panose="02040502050505030304" pitchFamily="18" charset="0"/>
            </a:endParaRPr>
          </a:p>
          <a:p>
            <a:pPr marL="0" indent="0">
              <a:buNone/>
            </a:pPr>
            <a:r>
              <a:rPr lang="tr-TR" sz="1800" dirty="0">
                <a:latin typeface="Palatino Linotype" panose="02040502050505030304" pitchFamily="18" charset="0"/>
              </a:rPr>
              <a:t>NOT: DHCP istemcilerde sorunları çözmek için </a:t>
            </a:r>
            <a:r>
              <a:rPr lang="tr-TR" sz="1800" dirty="0" err="1">
                <a:latin typeface="Palatino Linotype" panose="02040502050505030304" pitchFamily="18" charset="0"/>
              </a:rPr>
              <a:t>ipconfig</a:t>
            </a:r>
            <a:r>
              <a:rPr lang="tr-TR" sz="1800" dirty="0">
                <a:latin typeface="Palatino Linotype" panose="02040502050505030304" pitchFamily="18" charset="0"/>
              </a:rPr>
              <a:t> /</a:t>
            </a:r>
            <a:r>
              <a:rPr lang="tr-TR" sz="1800" dirty="0" err="1">
                <a:latin typeface="Palatino Linotype" panose="02040502050505030304" pitchFamily="18" charset="0"/>
              </a:rPr>
              <a:t>renew</a:t>
            </a:r>
            <a:r>
              <a:rPr lang="tr-TR" sz="1800" dirty="0">
                <a:latin typeface="Palatino Linotype" panose="02040502050505030304" pitchFamily="18" charset="0"/>
              </a:rPr>
              <a:t> komutu kullanılır. Bu komut DHCP sunucusundan alınan IP adresini bırakır ve sunucudan yeni bir IP talebinde bulunur. </a:t>
            </a:r>
          </a:p>
        </p:txBody>
      </p:sp>
    </p:spTree>
    <p:extLst>
      <p:ext uri="{BB962C8B-B14F-4D97-AF65-F5344CB8AC3E}">
        <p14:creationId xmlns:p14="http://schemas.microsoft.com/office/powerpoint/2010/main" val="79929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3"/>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3265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066" y="620688"/>
            <a:ext cx="8229600" cy="1143000"/>
          </a:xfrm>
        </p:spPr>
        <p:txBody>
          <a:bodyPr>
            <a:normAutofit fontScale="90000"/>
          </a:bodyPr>
          <a:lstStyle/>
          <a:p>
            <a:r>
              <a:rPr lang="tr-TR" sz="3600" b="1" dirty="0" err="1" smtClean="0">
                <a:latin typeface="Palatino Linotype" panose="02040502050505030304" pitchFamily="18" charset="0"/>
              </a:rPr>
              <a:t>Dynamic</a:t>
            </a:r>
            <a:r>
              <a:rPr lang="tr-TR" sz="3600" b="1" dirty="0" smtClean="0">
                <a:latin typeface="Palatino Linotype" panose="02040502050505030304" pitchFamily="18" charset="0"/>
              </a:rPr>
              <a:t> </a:t>
            </a:r>
            <a:r>
              <a:rPr lang="tr-TR" sz="3600" b="1" dirty="0">
                <a:latin typeface="Palatino Linotype" panose="02040502050505030304" pitchFamily="18" charset="0"/>
              </a:rPr>
              <a:t>Host </a:t>
            </a:r>
            <a:r>
              <a:rPr lang="tr-TR" sz="3600" b="1" dirty="0" err="1">
                <a:latin typeface="Palatino Linotype" panose="02040502050505030304" pitchFamily="18" charset="0"/>
              </a:rPr>
              <a:t>Configuration</a:t>
            </a:r>
            <a:r>
              <a:rPr lang="tr-TR" sz="3600" b="1" dirty="0">
                <a:latin typeface="Palatino Linotype" panose="02040502050505030304" pitchFamily="18" charset="0"/>
              </a:rPr>
              <a:t> </a:t>
            </a:r>
            <a:r>
              <a:rPr lang="tr-TR" sz="3600" b="1" dirty="0" smtClean="0">
                <a:latin typeface="Palatino Linotype" panose="02040502050505030304" pitchFamily="18" charset="0"/>
              </a:rPr>
              <a:t>Protocol (DHCP</a:t>
            </a:r>
            <a:r>
              <a:rPr lang="tr-TR" sz="3600" b="1" dirty="0" smtClean="0">
                <a:latin typeface="Palatino Linotype" panose="02040502050505030304" pitchFamily="18" charset="0"/>
              </a:rPr>
              <a:t>)</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763688"/>
            <a:ext cx="4690864" cy="4401616"/>
          </a:xfrm>
        </p:spPr>
        <p:txBody>
          <a:bodyPr>
            <a:normAutofit/>
          </a:bodyPr>
          <a:lstStyle/>
          <a:p>
            <a:pPr marL="0" indent="0" algn="just">
              <a:buNone/>
            </a:pPr>
            <a:r>
              <a:rPr lang="tr-TR" sz="1600" dirty="0">
                <a:latin typeface="Palatino Linotype" panose="02040502050505030304" pitchFamily="18" charset="0"/>
              </a:rPr>
              <a:t>DHCP, ağ üzerinde istemci/sunucu (</a:t>
            </a:r>
            <a:r>
              <a:rPr lang="tr-TR" sz="1600" dirty="0" err="1">
                <a:latin typeface="Palatino Linotype" panose="02040502050505030304" pitchFamily="18" charset="0"/>
              </a:rPr>
              <a:t>client</a:t>
            </a:r>
            <a:r>
              <a:rPr lang="tr-TR" sz="1600" dirty="0">
                <a:latin typeface="Palatino Linotype" panose="02040502050505030304" pitchFamily="18" charset="0"/>
              </a:rPr>
              <a:t>/server) mimarisi ile çalışır. Bu sebepten dolayı ağ ortamında DHCP hizmetinin verilebilmesi için bir sunucu bileşenine ve bir de istemci bileşenine ihtiyaç vardır.  </a:t>
            </a:r>
          </a:p>
          <a:p>
            <a:pPr marL="0" indent="0" algn="just">
              <a:buNone/>
            </a:pPr>
            <a:r>
              <a:rPr lang="tr-TR" sz="1600" dirty="0">
                <a:latin typeface="Palatino Linotype" panose="02040502050505030304" pitchFamily="18" charset="0"/>
              </a:rPr>
              <a:t> </a:t>
            </a:r>
          </a:p>
          <a:p>
            <a:pPr marL="0" indent="0" algn="just">
              <a:buNone/>
            </a:pPr>
            <a:r>
              <a:rPr lang="tr-TR" sz="1600" dirty="0">
                <a:latin typeface="Palatino Linotype" panose="02040502050505030304" pitchFamily="18" charset="0"/>
              </a:rPr>
              <a:t>Dinamik IP adresi ve yapılandırması kullanan bir bilgisayara DHCP istemcisi denir. DHCP istemcisini başlattığınızda 32 bit IPv4 adresi, 128 bit IPv6 adresi veya her ikisi birden, ağın DHCP sunucusu için tanımlanan IP adres havuzundan alınır.  </a:t>
            </a:r>
          </a:p>
          <a:p>
            <a:pPr marL="0" indent="0" algn="just">
              <a:buNone/>
            </a:pPr>
            <a:r>
              <a:rPr lang="tr-TR" sz="1600" dirty="0">
                <a:latin typeface="Palatino Linotype" panose="02040502050505030304" pitchFamily="18" charset="0"/>
              </a:rPr>
              <a:t> </a:t>
            </a:r>
          </a:p>
          <a:p>
            <a:pPr marL="0" indent="0" algn="just">
              <a:buNone/>
            </a:pPr>
            <a:r>
              <a:rPr lang="tr-TR" sz="1600" dirty="0">
                <a:latin typeface="Palatino Linotype" panose="02040502050505030304" pitchFamily="18" charset="0"/>
              </a:rPr>
              <a:t>DHCP sunucusu IP adresleri ve ilgili yapılandırma bilgileri hakkında bir veri tabanı oluşturma işinden sorumludur. </a:t>
            </a:r>
            <a:endParaRPr lang="tr-TR" sz="1600" dirty="0">
              <a:latin typeface="Palatino Linotype" panose="02040502050505030304" pitchFamily="18" charset="0"/>
            </a:endParaRPr>
          </a:p>
          <a:p>
            <a:pPr marL="0" indent="0" algn="just">
              <a:buNone/>
            </a:pPr>
            <a:endParaRPr lang="tr-TR" sz="1600" dirty="0" smtClean="0">
              <a:latin typeface="Palatino Linotype" panose="02040502050505030304" pitchFamily="18" charset="0"/>
            </a:endParaRPr>
          </a:p>
          <a:p>
            <a:pPr marL="0" indent="0" algn="just">
              <a:buNone/>
            </a:pPr>
            <a:endParaRPr lang="tr-TR" sz="1800" dirty="0" smtClean="0">
              <a:latin typeface="Palatino Linotype" panose="02040502050505030304" pitchFamily="18" charset="0"/>
            </a:endParaRPr>
          </a:p>
          <a:p>
            <a:pPr marL="0" indent="0" algn="just">
              <a:buNone/>
            </a:pPr>
            <a:endParaRPr lang="tr-TR" sz="1800" dirty="0">
              <a:latin typeface="Palatino Linotype" panose="02040502050505030304" pitchFamily="18" charset="0"/>
            </a:endParaRPr>
          </a:p>
          <a:p>
            <a:pPr marL="0" indent="0" algn="just">
              <a:buNone/>
            </a:pPr>
            <a:endParaRPr lang="tr-TR" sz="1800" dirty="0" smtClean="0">
              <a:latin typeface="Palatino Linotype" panose="02040502050505030304" pitchFamily="18" charset="0"/>
            </a:endParaRPr>
          </a:p>
          <a:p>
            <a:pPr marL="0" indent="0" algn="just">
              <a:buNone/>
            </a:pPr>
            <a:endParaRPr lang="tr-TR" sz="18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492896"/>
            <a:ext cx="3402846" cy="2408756"/>
          </a:xfrm>
          <a:prstGeom prst="rect">
            <a:avLst/>
          </a:prstGeom>
        </p:spPr>
      </p:pic>
    </p:spTree>
    <p:extLst>
      <p:ext uri="{BB962C8B-B14F-4D97-AF65-F5344CB8AC3E}">
        <p14:creationId xmlns:p14="http://schemas.microsoft.com/office/powerpoint/2010/main" val="302644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smtClean="0">
                <a:latin typeface="Palatino Linotype" panose="02040502050505030304" pitchFamily="18" charset="0"/>
              </a:rPr>
              <a:t>DHCP’den</a:t>
            </a:r>
            <a:r>
              <a:rPr lang="tr-TR" sz="3600" b="1" dirty="0" smtClean="0">
                <a:latin typeface="Palatino Linotype" panose="02040502050505030304" pitchFamily="18" charset="0"/>
              </a:rPr>
              <a:t> IP Alma Süreci</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827584" y="1600201"/>
            <a:ext cx="7200800" cy="4565103"/>
          </a:xfrm>
        </p:spPr>
        <p:txBody>
          <a:bodyPr>
            <a:normAutofit/>
          </a:bodyPr>
          <a:lstStyle/>
          <a:p>
            <a:pPr marL="0" indent="0" algn="just">
              <a:buNone/>
            </a:pPr>
            <a:r>
              <a:rPr lang="tr-TR" sz="1600" dirty="0">
                <a:latin typeface="Palatino Linotype" panose="02040502050505030304" pitchFamily="18" charset="0"/>
              </a:rPr>
              <a:t>DHCP istemcinin IP alma işlemi aşağıdaki şekilde gösterilmiştir.  </a:t>
            </a:r>
          </a:p>
          <a:p>
            <a:pPr marL="0" indent="0" algn="just">
              <a:buNone/>
            </a:pPr>
            <a:r>
              <a:rPr lang="tr-TR" sz="1600" dirty="0">
                <a:latin typeface="Palatino Linotype" panose="02040502050505030304" pitchFamily="18" charset="0"/>
              </a:rPr>
              <a:t> </a:t>
            </a:r>
            <a:endParaRPr lang="tr-TR" sz="18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2896"/>
            <a:ext cx="7639494" cy="2814002"/>
          </a:xfrm>
          <a:prstGeom prst="rect">
            <a:avLst/>
          </a:prstGeom>
        </p:spPr>
      </p:pic>
    </p:spTree>
    <p:extLst>
      <p:ext uri="{BB962C8B-B14F-4D97-AF65-F5344CB8AC3E}">
        <p14:creationId xmlns:p14="http://schemas.microsoft.com/office/powerpoint/2010/main" val="305736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a:latin typeface="Palatino Linotype" panose="02040502050505030304" pitchFamily="18" charset="0"/>
              </a:rPr>
              <a:t>DHCP’den</a:t>
            </a:r>
            <a:r>
              <a:rPr lang="tr-TR" sz="3600" b="1" dirty="0">
                <a:latin typeface="Palatino Linotype" panose="02040502050505030304" pitchFamily="18" charset="0"/>
              </a:rPr>
              <a:t> IP Alma Süreci</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565103"/>
          </a:xfrm>
        </p:spPr>
        <p:txBody>
          <a:bodyPr>
            <a:normAutofit/>
          </a:bodyPr>
          <a:lstStyle/>
          <a:p>
            <a:pPr marL="0" indent="0">
              <a:buNone/>
            </a:pPr>
            <a:r>
              <a:rPr lang="tr-TR" sz="1800" b="1" dirty="0" smtClean="0">
                <a:latin typeface="Palatino Linotype" panose="02040502050505030304" pitchFamily="18" charset="0"/>
              </a:rPr>
              <a:t>DHCP </a:t>
            </a:r>
            <a:r>
              <a:rPr lang="tr-TR" sz="1800" b="1" dirty="0" err="1" smtClean="0">
                <a:latin typeface="Palatino Linotype" panose="02040502050505030304" pitchFamily="18" charset="0"/>
              </a:rPr>
              <a:t>Discovery</a:t>
            </a:r>
            <a:r>
              <a:rPr lang="tr-TR" sz="1800" b="1" dirty="0" smtClean="0">
                <a:latin typeface="Palatino Linotype" panose="02040502050505030304" pitchFamily="18" charset="0"/>
              </a:rPr>
              <a:t>: </a:t>
            </a:r>
            <a:r>
              <a:rPr lang="tr-TR" sz="1800" dirty="0" smtClean="0">
                <a:latin typeface="Palatino Linotype" panose="02040502050505030304" pitchFamily="18" charset="0"/>
              </a:rPr>
              <a:t>DHCP </a:t>
            </a:r>
            <a:r>
              <a:rPr lang="tr-TR" sz="1800" dirty="0">
                <a:latin typeface="Palatino Linotype" panose="02040502050505030304" pitchFamily="18" charset="0"/>
              </a:rPr>
              <a:t>istemcisi öncelikle bulunduğu ağa, isteğine cevap verebilecek bir DHCP sunucusu olup olmadığını bulmak için bir yayın mesajı </a:t>
            </a:r>
            <a:r>
              <a:rPr lang="tr-TR" sz="1800" dirty="0" smtClean="0">
                <a:latin typeface="Palatino Linotype" panose="02040502050505030304" pitchFamily="18" charset="0"/>
              </a:rPr>
              <a:t>gönderir. Bu </a:t>
            </a:r>
            <a:r>
              <a:rPr lang="tr-TR" sz="1800" dirty="0">
                <a:latin typeface="Palatino Linotype" panose="02040502050505030304" pitchFamily="18" charset="0"/>
              </a:rPr>
              <a:t>gönderilen paket ile istemci sunucudan IP adresi isteğinde bulunur. Gönderilen bu pakette kaynak IP adresi olarak 0.0.0.0 hedef IP adresi olarak 255.255.255.255 kullanılır. </a:t>
            </a: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r>
              <a:rPr lang="tr-TR" sz="1800" i="1" dirty="0">
                <a:latin typeface="Palatino Linotype" panose="02040502050505030304" pitchFamily="18" charset="0"/>
              </a:rPr>
              <a:t>NOT: </a:t>
            </a:r>
            <a:r>
              <a:rPr lang="tr-TR" sz="1800" dirty="0">
                <a:latin typeface="Palatino Linotype" panose="02040502050505030304" pitchFamily="18" charset="0"/>
              </a:rPr>
              <a:t>Ağda birden fazla DHCP sunucu bulunabilir. Tüm sunucular aldıkları bu keşif mesajına yanıt verirler. İstemci ilk gelen yanıtı işleme </a:t>
            </a:r>
            <a:r>
              <a:rPr lang="tr-TR" sz="1800" dirty="0" smtClean="0">
                <a:latin typeface="Palatino Linotype" panose="02040502050505030304" pitchFamily="18" charset="0"/>
              </a:rPr>
              <a:t>koyar.</a:t>
            </a: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282093"/>
            <a:ext cx="5112568" cy="1883211"/>
          </a:xfrm>
          <a:prstGeom prst="rect">
            <a:avLst/>
          </a:prstGeom>
        </p:spPr>
      </p:pic>
    </p:spTree>
    <p:extLst>
      <p:ext uri="{BB962C8B-B14F-4D97-AF65-F5344CB8AC3E}">
        <p14:creationId xmlns:p14="http://schemas.microsoft.com/office/powerpoint/2010/main" val="222126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a:latin typeface="Palatino Linotype" panose="02040502050505030304" pitchFamily="18" charset="0"/>
              </a:rPr>
              <a:t>DHCP’den</a:t>
            </a:r>
            <a:r>
              <a:rPr lang="tr-TR" sz="3600" b="1" dirty="0">
                <a:latin typeface="Palatino Linotype" panose="02040502050505030304" pitchFamily="18" charset="0"/>
              </a:rPr>
              <a:t> IP Alma Süreci</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buNone/>
            </a:pPr>
            <a:r>
              <a:rPr lang="tr-TR" sz="1700" b="1" dirty="0" smtClean="0">
                <a:latin typeface="Palatino Linotype" panose="02040502050505030304" pitchFamily="18" charset="0"/>
              </a:rPr>
              <a:t>DHCP </a:t>
            </a:r>
            <a:r>
              <a:rPr lang="tr-TR" sz="1700" b="1" dirty="0" err="1" smtClean="0">
                <a:latin typeface="Palatino Linotype" panose="02040502050505030304" pitchFamily="18" charset="0"/>
              </a:rPr>
              <a:t>Offer</a:t>
            </a:r>
            <a:r>
              <a:rPr lang="tr-TR" sz="1700" b="1" dirty="0" smtClean="0">
                <a:latin typeface="Palatino Linotype" panose="02040502050505030304" pitchFamily="18" charset="0"/>
              </a:rPr>
              <a:t>: </a:t>
            </a:r>
            <a:r>
              <a:rPr lang="tr-TR" sz="1700" dirty="0" smtClean="0">
                <a:latin typeface="Palatino Linotype" panose="02040502050505030304" pitchFamily="18" charset="0"/>
              </a:rPr>
              <a:t>DHCP </a:t>
            </a:r>
            <a:r>
              <a:rPr lang="tr-TR" sz="1700" dirty="0">
                <a:latin typeface="Palatino Linotype" panose="02040502050505030304" pitchFamily="18" charset="0"/>
              </a:rPr>
              <a:t>sunucusu IP ve ilgili bilgilerle birlikte istemciye teklif </a:t>
            </a:r>
            <a:r>
              <a:rPr lang="tr-TR" sz="1700" dirty="0" smtClean="0">
                <a:latin typeface="Palatino Linotype" panose="02040502050505030304" pitchFamily="18" charset="0"/>
              </a:rPr>
              <a:t>paketini </a:t>
            </a:r>
            <a:r>
              <a:rPr lang="tr-TR" sz="1700" dirty="0">
                <a:latin typeface="Palatino Linotype" panose="02040502050505030304" pitchFamily="18" charset="0"/>
              </a:rPr>
              <a:t>yollar. Bu sırada istemci ile iletişimde istemcinin MAC adresi kullanılır. </a:t>
            </a:r>
          </a:p>
          <a:p>
            <a:pPr marL="0" indent="0">
              <a:buNone/>
            </a:pPr>
            <a:r>
              <a:rPr lang="tr-TR" sz="1700" dirty="0">
                <a:latin typeface="Palatino Linotype" panose="02040502050505030304" pitchFamily="18" charset="0"/>
              </a:rPr>
              <a:t> </a:t>
            </a:r>
          </a:p>
          <a:p>
            <a:pPr marL="0" indent="0">
              <a:buNone/>
            </a:pPr>
            <a:r>
              <a:rPr lang="tr-TR" sz="1700" b="1" dirty="0" smtClean="0">
                <a:latin typeface="Palatino Linotype" panose="02040502050505030304" pitchFamily="18" charset="0"/>
              </a:rPr>
              <a:t>DHCP </a:t>
            </a:r>
            <a:r>
              <a:rPr lang="tr-TR" sz="1700" b="1" dirty="0" err="1" smtClean="0">
                <a:latin typeface="Palatino Linotype" panose="02040502050505030304" pitchFamily="18" charset="0"/>
              </a:rPr>
              <a:t>Request</a:t>
            </a:r>
            <a:r>
              <a:rPr lang="tr-TR" sz="1700" b="1" dirty="0" smtClean="0">
                <a:latin typeface="Palatino Linotype" panose="02040502050505030304" pitchFamily="18" charset="0"/>
              </a:rPr>
              <a:t>: </a:t>
            </a:r>
            <a:r>
              <a:rPr lang="tr-TR" sz="1700" dirty="0" smtClean="0">
                <a:latin typeface="Palatino Linotype" panose="02040502050505030304" pitchFamily="18" charset="0"/>
              </a:rPr>
              <a:t>DHCP </a:t>
            </a:r>
            <a:r>
              <a:rPr lang="tr-TR" sz="1700" dirty="0">
                <a:latin typeface="Palatino Linotype" panose="02040502050505030304" pitchFamily="18" charset="0"/>
              </a:rPr>
              <a:t>istemci, sunucudan gelen IP adresi ve diğer bilgileri kabul ettiğini bildiren bir paket </a:t>
            </a:r>
            <a:r>
              <a:rPr lang="tr-TR" sz="1700" dirty="0" smtClean="0">
                <a:latin typeface="Palatino Linotype" panose="02040502050505030304" pitchFamily="18" charset="0"/>
              </a:rPr>
              <a:t>yollar</a:t>
            </a:r>
            <a:endParaRPr lang="tr-TR" sz="1700" dirty="0">
              <a:latin typeface="Palatino Linotype" panose="02040502050505030304" pitchFamily="18" charset="0"/>
            </a:endParaRPr>
          </a:p>
          <a:p>
            <a:pPr marL="0" indent="0">
              <a:buNone/>
            </a:pPr>
            <a:r>
              <a:rPr lang="tr-TR" sz="1700" b="1" dirty="0" smtClean="0">
                <a:latin typeface="Palatino Linotype" panose="02040502050505030304" pitchFamily="18" charset="0"/>
              </a:rPr>
              <a:t>DHCP ACK: </a:t>
            </a:r>
            <a:r>
              <a:rPr lang="tr-TR" sz="1700" dirty="0" smtClean="0">
                <a:latin typeface="Palatino Linotype" panose="02040502050505030304" pitchFamily="18" charset="0"/>
              </a:rPr>
              <a:t>Son </a:t>
            </a:r>
            <a:r>
              <a:rPr lang="tr-TR" sz="1700" dirty="0">
                <a:latin typeface="Palatino Linotype" panose="02040502050505030304" pitchFamily="18" charset="0"/>
              </a:rPr>
              <a:t>olarak DHCP sunucusu, belirttiği IP bilgilerini istemciye atar ve istemciye DHCP Onay </a:t>
            </a:r>
            <a:r>
              <a:rPr lang="tr-TR" sz="1700" dirty="0" smtClean="0">
                <a:latin typeface="Palatino Linotype" panose="02040502050505030304" pitchFamily="18" charset="0"/>
              </a:rPr>
              <a:t>paketini </a:t>
            </a:r>
            <a:r>
              <a:rPr lang="tr-TR" sz="1700" dirty="0">
                <a:latin typeface="Palatino Linotype" panose="02040502050505030304" pitchFamily="18" charset="0"/>
              </a:rPr>
              <a:t>yollar. İstemci artık bu yapılandırmayı kullanmaya başlar.</a:t>
            </a:r>
            <a:endParaRPr lang="tr-TR" sz="17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282093"/>
            <a:ext cx="5112568" cy="1883211"/>
          </a:xfrm>
          <a:prstGeom prst="rect">
            <a:avLst/>
          </a:prstGeom>
        </p:spPr>
      </p:pic>
    </p:spTree>
    <p:extLst>
      <p:ext uri="{BB962C8B-B14F-4D97-AF65-F5344CB8AC3E}">
        <p14:creationId xmlns:p14="http://schemas.microsoft.com/office/powerpoint/2010/main" val="365219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a:latin typeface="Palatino Linotype" panose="02040502050505030304" pitchFamily="18" charset="0"/>
              </a:rPr>
              <a:t>DHCP’den</a:t>
            </a:r>
            <a:r>
              <a:rPr lang="tr-TR" sz="3600" b="1" dirty="0">
                <a:latin typeface="Palatino Linotype" panose="02040502050505030304" pitchFamily="18" charset="0"/>
              </a:rPr>
              <a:t> IP Alma Süreci</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565103"/>
          </a:xfrm>
        </p:spPr>
        <p:txBody>
          <a:bodyPr>
            <a:normAutofit/>
          </a:bodyPr>
          <a:lstStyle/>
          <a:p>
            <a:pPr>
              <a:buFont typeface="Wingdings" panose="05000000000000000000" pitchFamily="2" charset="2"/>
              <a:buChar char="§"/>
            </a:pPr>
            <a:r>
              <a:rPr lang="tr-TR" sz="1800" dirty="0">
                <a:latin typeface="Palatino Linotype" panose="02040502050505030304" pitchFamily="18" charset="0"/>
              </a:rPr>
              <a:t>Burada sunucu IP adresini belirli bir süre kiralamış olmaktadır. Kira süresi dolmadan yeniden kullandığı IP adresini talep edebilir (DHCP </a:t>
            </a:r>
            <a:r>
              <a:rPr lang="tr-TR" sz="1800" dirty="0" err="1">
                <a:latin typeface="Palatino Linotype" panose="02040502050505030304" pitchFamily="18" charset="0"/>
              </a:rPr>
              <a:t>Request</a:t>
            </a:r>
            <a:r>
              <a:rPr lang="tr-TR" sz="1800" dirty="0">
                <a:latin typeface="Palatino Linotype" panose="02040502050505030304" pitchFamily="18" charset="0"/>
              </a:rPr>
              <a:t>). Sunucu başka bir işlemciden IP talebi yoksa talebe olumlu yanıt vererek onay mesajı yollar.  </a:t>
            </a:r>
          </a:p>
          <a:p>
            <a:pPr marL="0" indent="0">
              <a:buNone/>
            </a:pPr>
            <a:r>
              <a:rPr lang="tr-TR" sz="1800" dirty="0">
                <a:latin typeface="Palatino Linotype" panose="02040502050505030304" pitchFamily="18" charset="0"/>
              </a:rPr>
              <a:t> </a:t>
            </a:r>
          </a:p>
          <a:p>
            <a:pPr>
              <a:buFont typeface="Wingdings" panose="05000000000000000000" pitchFamily="2" charset="2"/>
              <a:buChar char="§"/>
            </a:pPr>
            <a:r>
              <a:rPr lang="tr-TR" sz="1800" dirty="0">
                <a:latin typeface="Palatino Linotype" panose="02040502050505030304" pitchFamily="18" charset="0"/>
              </a:rPr>
              <a:t>Kiralama işleminden farklı olarak DHCP, belirli bir bilgisayara özel bir IP adresinin atanabilmesini de sağlar. Bunun için, bir ayırma (</a:t>
            </a:r>
            <a:r>
              <a:rPr lang="tr-TR" sz="1800" dirty="0" err="1">
                <a:latin typeface="Palatino Linotype" panose="02040502050505030304" pitchFamily="18" charset="0"/>
              </a:rPr>
              <a:t>reservation</a:t>
            </a:r>
            <a:r>
              <a:rPr lang="tr-TR" sz="1800" dirty="0">
                <a:latin typeface="Palatino Linotype" panose="02040502050505030304" pitchFamily="18" charset="0"/>
              </a:rPr>
              <a:t>) oluşturarak IP adresini ve bu IP adresinin kullanılacağı bilgisayarın benzersiz tanımlayıcısını belirleyebilirsiniz. Ayırma işlemi, belirtilen aygıt adresine sahip olan istemcinin her zaman için atanmış olan IP adresini almasını sağlar. </a:t>
            </a:r>
            <a:endParaRPr lang="tr-TR" sz="1800" dirty="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spTree>
    <p:extLst>
      <p:ext uri="{BB962C8B-B14F-4D97-AF65-F5344CB8AC3E}">
        <p14:creationId xmlns:p14="http://schemas.microsoft.com/office/powerpoint/2010/main" val="934477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Scope ve </a:t>
            </a:r>
            <a:r>
              <a:rPr lang="tr-TR" sz="3600" b="1" dirty="0" err="1" smtClean="0">
                <a:latin typeface="Palatino Linotype" panose="02040502050505030304" pitchFamily="18" charset="0"/>
              </a:rPr>
              <a:t>Exclusion</a:t>
            </a:r>
            <a:r>
              <a:rPr lang="tr-TR" sz="3600" b="1" dirty="0" smtClean="0">
                <a:latin typeface="Palatino Linotype" panose="02040502050505030304" pitchFamily="18" charset="0"/>
              </a:rPr>
              <a:t> Kavramı</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buNone/>
            </a:pPr>
            <a:r>
              <a:rPr lang="tr-TR" sz="1700" b="1" dirty="0" smtClean="0">
                <a:latin typeface="Palatino Linotype" panose="02040502050505030304" pitchFamily="18" charset="0"/>
              </a:rPr>
              <a:t>Scope: </a:t>
            </a:r>
            <a:r>
              <a:rPr lang="tr-TR" sz="1700" dirty="0" smtClean="0">
                <a:latin typeface="Palatino Linotype" panose="02040502050505030304" pitchFamily="18" charset="0"/>
              </a:rPr>
              <a:t>Kapsam </a:t>
            </a:r>
            <a:r>
              <a:rPr lang="tr-TR" sz="1700" dirty="0">
                <a:latin typeface="Palatino Linotype" panose="02040502050505030304" pitchFamily="18" charset="0"/>
              </a:rPr>
              <a:t>kullanarak, istemcilere atanabilecek bir dizi IP adresi tanımlayabilirsiniz. Kapsam, bir dizi IPv4 veya IPv6 adresi ve yapılandırma seçeneğidir. </a:t>
            </a:r>
            <a:endParaRPr lang="tr-TR" sz="1700" dirty="0" smtClean="0">
              <a:latin typeface="Palatino Linotype" panose="02040502050505030304" pitchFamily="18" charset="0"/>
            </a:endParaRPr>
          </a:p>
          <a:p>
            <a:pPr marL="0" indent="0">
              <a:buNone/>
            </a:pPr>
            <a:r>
              <a:rPr lang="tr-TR" sz="1700" dirty="0" smtClean="0">
                <a:latin typeface="Palatino Linotype" panose="02040502050505030304" pitchFamily="18" charset="0"/>
              </a:rPr>
              <a:t>Bir </a:t>
            </a:r>
            <a:r>
              <a:rPr lang="tr-TR" sz="1700" dirty="0">
                <a:latin typeface="Palatino Linotype" panose="02040502050505030304" pitchFamily="18" charset="0"/>
              </a:rPr>
              <a:t>kapsam içinde, kullanılmaması gereken IP adreslerinin bir alt kümesini tanımlamak için dışarıda bırakma durumu belirleyebilirsiniz. Dışarıda bırakma (</a:t>
            </a:r>
            <a:r>
              <a:rPr lang="tr-TR" sz="1700" dirty="0" err="1">
                <a:latin typeface="Palatino Linotype" panose="02040502050505030304" pitchFamily="18" charset="0"/>
              </a:rPr>
              <a:t>exclusion</a:t>
            </a:r>
            <a:r>
              <a:rPr lang="tr-TR" sz="1700" dirty="0">
                <a:latin typeface="Palatino Linotype" panose="02040502050505030304" pitchFamily="18" charset="0"/>
              </a:rPr>
              <a:t>) işlemi ile istemci bilgisayarlara atanmayacak bir IP adres aralığı tanımlanır. </a:t>
            </a:r>
          </a:p>
          <a:p>
            <a:pPr marL="0" indent="0">
              <a:buNone/>
            </a:pPr>
            <a:r>
              <a:rPr lang="tr-TR" sz="1700" dirty="0">
                <a:latin typeface="Palatino Linotype" panose="02040502050505030304" pitchFamily="18" charset="0"/>
              </a:rPr>
              <a:t> </a:t>
            </a:r>
          </a:p>
          <a:p>
            <a:pPr marL="0" indent="0">
              <a:buNone/>
            </a:pPr>
            <a:r>
              <a:rPr lang="tr-TR" sz="1700" dirty="0">
                <a:latin typeface="Palatino Linotype" panose="02040502050505030304" pitchFamily="18" charset="0"/>
              </a:rPr>
              <a:t>Windows Server 2008, </a:t>
            </a:r>
            <a:r>
              <a:rPr lang="tr-TR" sz="1700" dirty="0" err="1">
                <a:latin typeface="Palatino Linotype" panose="02040502050505030304" pitchFamily="18" charset="0"/>
              </a:rPr>
              <a:t>DHCP’nin</a:t>
            </a:r>
            <a:r>
              <a:rPr lang="tr-TR" sz="1700" dirty="0">
                <a:latin typeface="Palatino Linotype" panose="02040502050505030304" pitchFamily="18" charset="0"/>
              </a:rPr>
              <a:t> dinamik DNS ile bütünleştirilmesini destekler. Bu özellik yapılandırıldığında yeni bir IP adresi aldığında istemciye ait DNS kaydının güncelleştirilmesini sağlar. İstemci adlarının IP adreslerine çözümlenebilmesini sağlamak için DHCP ile DNS bütünleştirmesini yapılandırmanız gerekir.  </a:t>
            </a:r>
            <a:endParaRPr lang="tr-TR" sz="1700" dirty="0" smtClean="0">
              <a:latin typeface="Palatino Linotype" panose="02040502050505030304" pitchFamily="18" charset="0"/>
            </a:endParaRPr>
          </a:p>
          <a:p>
            <a:pPr marL="0" indent="0">
              <a:buNone/>
            </a:pPr>
            <a:endParaRPr lang="tr-TR" sz="1700" dirty="0">
              <a:latin typeface="Palatino Linotype" panose="02040502050505030304" pitchFamily="18" charset="0"/>
            </a:endParaRPr>
          </a:p>
          <a:p>
            <a:pPr marL="0" indent="0">
              <a:buNone/>
            </a:pPr>
            <a:r>
              <a:rPr lang="tr-TR" sz="1700" dirty="0">
                <a:latin typeface="Palatino Linotype" panose="02040502050505030304" pitchFamily="18" charset="0"/>
              </a:rPr>
              <a:t>Bir bilgisayarın DHCP istemcisi olarak çalışması için otomatik IP alacak şekilde ayarlanması gerekir. Windows </a:t>
            </a:r>
            <a:r>
              <a:rPr lang="tr-TR" sz="1700" dirty="0" smtClean="0">
                <a:latin typeface="Palatino Linotype" panose="02040502050505030304" pitchFamily="18" charset="0"/>
              </a:rPr>
              <a:t>işletim </a:t>
            </a:r>
            <a:r>
              <a:rPr lang="tr-TR" sz="1700" dirty="0">
                <a:latin typeface="Palatino Linotype" panose="02040502050505030304" pitchFamily="18" charset="0"/>
              </a:rPr>
              <a:t>sisteminde bu işlemi yapmak için denetim </a:t>
            </a:r>
            <a:r>
              <a:rPr lang="tr-TR" sz="1700" dirty="0" err="1" smtClean="0">
                <a:latin typeface="Palatino Linotype" panose="02040502050505030304" pitchFamily="18" charset="0"/>
              </a:rPr>
              <a:t>masası’ndan</a:t>
            </a:r>
            <a:r>
              <a:rPr lang="tr-TR" sz="1700" dirty="0" smtClean="0">
                <a:latin typeface="Palatino Linotype" panose="02040502050505030304" pitchFamily="18" charset="0"/>
              </a:rPr>
              <a:t> </a:t>
            </a:r>
            <a:r>
              <a:rPr lang="tr-TR" sz="1700" dirty="0">
                <a:latin typeface="Palatino Linotype" panose="02040502050505030304" pitchFamily="18" charset="0"/>
              </a:rPr>
              <a:t>Ağ ve Paylaşım Merkezi açılmalıdır. </a:t>
            </a:r>
          </a:p>
          <a:p>
            <a:pPr marL="0" indent="0">
              <a:buNone/>
            </a:pPr>
            <a:r>
              <a:rPr lang="tr-TR" sz="1700" dirty="0">
                <a:latin typeface="Palatino Linotype" panose="02040502050505030304" pitchFamily="18" charset="0"/>
              </a:rPr>
              <a:t> </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248411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DHCP Server</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lgn="just">
              <a:buNone/>
            </a:pPr>
            <a:r>
              <a:rPr lang="tr-TR" sz="1700" dirty="0" smtClean="0">
                <a:latin typeface="Palatino Linotype" panose="02040502050505030304" pitchFamily="18" charset="0"/>
              </a:rPr>
              <a:t>	DHCP </a:t>
            </a:r>
            <a:r>
              <a:rPr lang="tr-TR" sz="1700" dirty="0">
                <a:latin typeface="Palatino Linotype" panose="02040502050505030304" pitchFamily="18" charset="0"/>
              </a:rPr>
              <a:t>sunucularını kurmak için kullanacağımız yaklaşım, ağdaki istemci sayısına, ağ yapılandırmasına ve kullandığınız Windows etki alanı uygulaması gibi birçok etmene bağlıdır. Fiziksel sunucu açısından, DHCP sunucu hizmeti çok fazla sistem kaynağı kullanmaz ve Windows Server 2008 ile yapılandırılmış olan neredeyse tüm sistemlerde çalışabilir</a:t>
            </a: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r>
              <a:rPr lang="tr-TR" sz="1700" dirty="0" smtClean="0">
                <a:latin typeface="Palatino Linotype" panose="02040502050505030304" pitchFamily="18" charset="0"/>
              </a:rPr>
              <a:t>	Tek </a:t>
            </a:r>
            <a:r>
              <a:rPr lang="tr-TR" sz="1700" dirty="0">
                <a:latin typeface="Palatino Linotype" panose="02040502050505030304" pitchFamily="18" charset="0"/>
              </a:rPr>
              <a:t>bir DHCP sunucusu yaklaşık 10.000 istemci ve 1.000 kapsamı işleyebilir. </a:t>
            </a:r>
            <a:r>
              <a:rPr lang="tr-TR" sz="1700" dirty="0" smtClean="0">
                <a:latin typeface="Palatino Linotype" panose="02040502050505030304" pitchFamily="18" charset="0"/>
              </a:rPr>
              <a:t>Network yapısında yer alan istemci sayısına bağlı olarak birden fazla DHCP sunucusu kurulabilir. Aktif </a:t>
            </a:r>
            <a:r>
              <a:rPr lang="tr-TR" sz="1700" dirty="0">
                <a:latin typeface="Palatino Linotype" panose="02040502050505030304" pitchFamily="18" charset="0"/>
              </a:rPr>
              <a:t>olan birinci sunucunun başına beklenmedik bir sorun gelirse ikinci sunucu sistemin aksamadan hizmet vermesini sağlamalıdır. Kurumunuzda birden çok alt ağ varsa, her alt ağ için iki DHCP sunucusu kullanmak isteyebilirsiniz. </a:t>
            </a:r>
            <a:endParaRPr lang="tr-TR" sz="17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708920"/>
            <a:ext cx="3707904" cy="2052589"/>
          </a:xfrm>
          <a:prstGeom prst="rect">
            <a:avLst/>
          </a:prstGeom>
          <a:ln>
            <a:noFill/>
          </a:ln>
          <a:effectLst>
            <a:softEdge rad="112500"/>
          </a:effectLst>
        </p:spPr>
      </p:pic>
    </p:spTree>
    <p:extLst>
      <p:ext uri="{BB962C8B-B14F-4D97-AF65-F5344CB8AC3E}">
        <p14:creationId xmlns:p14="http://schemas.microsoft.com/office/powerpoint/2010/main" val="323418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2800" b="1" dirty="0" smtClean="0">
                <a:latin typeface="Palatino Linotype" panose="02040502050505030304" pitchFamily="18" charset="0"/>
              </a:rPr>
              <a:t>Active </a:t>
            </a:r>
            <a:r>
              <a:rPr lang="tr-TR" sz="2800" b="1" dirty="0" err="1" smtClean="0">
                <a:latin typeface="Palatino Linotype" panose="02040502050505030304" pitchFamily="18" charset="0"/>
              </a:rPr>
              <a:t>Directory’de</a:t>
            </a:r>
            <a:r>
              <a:rPr lang="tr-TR" sz="2800" b="1" dirty="0" smtClean="0">
                <a:latin typeface="Palatino Linotype" panose="02040502050505030304" pitchFamily="18" charset="0"/>
              </a:rPr>
              <a:t> DHCP Hizmeti</a:t>
            </a:r>
            <a:endParaRPr lang="tr-TR" sz="2800" b="1" dirty="0">
              <a:latin typeface="Palatino Linotype" panose="02040502050505030304" pitchFamily="18" charset="0"/>
            </a:endParaRPr>
          </a:p>
        </p:txBody>
      </p:sp>
      <p:sp>
        <p:nvSpPr>
          <p:cNvPr id="6" name="İçerik Yer Tutucusu 2"/>
          <p:cNvSpPr txBox="1">
            <a:spLocks/>
          </p:cNvSpPr>
          <p:nvPr/>
        </p:nvSpPr>
        <p:spPr>
          <a:xfrm>
            <a:off x="683568" y="1556792"/>
            <a:ext cx="7632848" cy="4925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700" dirty="0" smtClean="0">
                <a:latin typeface="Palatino Linotype" panose="02040502050505030304" pitchFamily="18" charset="0"/>
              </a:rPr>
              <a:t>	DHCP </a:t>
            </a:r>
            <a:r>
              <a:rPr lang="tr-TR" sz="1700" dirty="0">
                <a:latin typeface="Palatino Linotype" panose="02040502050505030304" pitchFamily="18" charset="0"/>
              </a:rPr>
              <a:t>hizmetlerini kurma biçiminiz, DHCP sunucusunun konumlandırılacağı ağda Active Directory etki alanları ya da çalışma grupları kullanılıp kullanılmadığına bağlıdır. </a:t>
            </a:r>
            <a:endParaRPr lang="tr-TR" sz="1700" dirty="0" smtClean="0">
              <a:latin typeface="Palatino Linotype" panose="02040502050505030304" pitchFamily="18" charset="0"/>
            </a:endParaRPr>
          </a:p>
          <a:p>
            <a:pPr marL="0" indent="0">
              <a:buNone/>
            </a:pPr>
            <a:endParaRPr lang="tr-TR" sz="1700" dirty="0">
              <a:latin typeface="Palatino Linotype" panose="02040502050505030304" pitchFamily="18" charset="0"/>
            </a:endParaRPr>
          </a:p>
          <a:p>
            <a:pPr marL="0" indent="0">
              <a:buNone/>
            </a:pPr>
            <a:r>
              <a:rPr lang="tr-TR" sz="1700" dirty="0" smtClean="0">
                <a:latin typeface="Palatino Linotype" panose="02040502050505030304" pitchFamily="18" charset="0"/>
              </a:rPr>
              <a:t>Active </a:t>
            </a:r>
            <a:r>
              <a:rPr lang="tr-TR" sz="1700" dirty="0">
                <a:latin typeface="Palatino Linotype" panose="02040502050505030304" pitchFamily="18" charset="0"/>
              </a:rPr>
              <a:t>Directory etki alanlarında, DHCP hizmetlerini kurmak için aşağıdaki adımları tamamlamalısınız: </a:t>
            </a:r>
          </a:p>
          <a:p>
            <a:pPr marL="0" indent="0">
              <a:buNone/>
            </a:pPr>
            <a:r>
              <a:rPr lang="tr-TR" sz="1700" dirty="0">
                <a:latin typeface="Palatino Linotype" panose="02040502050505030304" pitchFamily="18" charset="0"/>
              </a:rPr>
              <a:t> </a:t>
            </a:r>
          </a:p>
          <a:p>
            <a:pPr marL="0" indent="0">
              <a:buNone/>
            </a:pPr>
            <a:r>
              <a:rPr lang="tr-TR" sz="1700" dirty="0">
                <a:latin typeface="Palatino Linotype" panose="02040502050505030304" pitchFamily="18" charset="0"/>
              </a:rPr>
              <a:t> DHCP Server hizmetini yükleyin. </a:t>
            </a:r>
            <a:endParaRPr lang="tr-TR" sz="1700" dirty="0" smtClean="0">
              <a:latin typeface="Palatino Linotype" panose="02040502050505030304" pitchFamily="18" charset="0"/>
            </a:endParaRPr>
          </a:p>
          <a:p>
            <a:pPr marL="0" indent="0">
              <a:buNone/>
            </a:pPr>
            <a:r>
              <a:rPr lang="tr-TR" sz="1700" dirty="0" smtClean="0">
                <a:latin typeface="Palatino Linotype" panose="02040502050505030304" pitchFamily="18" charset="0"/>
              </a:rPr>
              <a:t> </a:t>
            </a:r>
            <a:r>
              <a:rPr lang="tr-TR" sz="1700" dirty="0">
                <a:latin typeface="Palatino Linotype" panose="02040502050505030304" pitchFamily="18" charset="0"/>
              </a:rPr>
              <a:t>DHCP sunucusunu Active </a:t>
            </a:r>
            <a:r>
              <a:rPr lang="tr-TR" sz="1700" dirty="0" err="1">
                <a:latin typeface="Palatino Linotype" panose="02040502050505030304" pitchFamily="18" charset="0"/>
              </a:rPr>
              <a:t>Directory’den</a:t>
            </a:r>
            <a:r>
              <a:rPr lang="tr-TR" sz="1700" dirty="0">
                <a:latin typeface="Palatino Linotype" panose="02040502050505030304" pitchFamily="18" charset="0"/>
              </a:rPr>
              <a:t> yetkilendirin. </a:t>
            </a:r>
            <a:endParaRPr lang="tr-TR" sz="1700" dirty="0" smtClean="0">
              <a:latin typeface="Palatino Linotype" panose="02040502050505030304" pitchFamily="18" charset="0"/>
            </a:endParaRPr>
          </a:p>
          <a:p>
            <a:pPr marL="0" indent="0">
              <a:buNone/>
            </a:pPr>
            <a:r>
              <a:rPr lang="tr-TR" sz="1700" dirty="0" smtClean="0">
                <a:latin typeface="Palatino Linotype" panose="02040502050505030304" pitchFamily="18" charset="0"/>
              </a:rPr>
              <a:t> </a:t>
            </a:r>
            <a:r>
              <a:rPr lang="tr-TR" sz="1700" dirty="0">
                <a:latin typeface="Palatino Linotype" panose="02040502050505030304" pitchFamily="18" charset="0"/>
              </a:rPr>
              <a:t>DHCP sunucusunu uygun kapsamlar, dışarıda bırakmalar, ayırmalar ve seçeneklerle yapılandırın. </a:t>
            </a:r>
            <a:endParaRPr lang="tr-TR" sz="1700" dirty="0" smtClean="0">
              <a:latin typeface="Palatino Linotype" panose="02040502050505030304" pitchFamily="18" charset="0"/>
            </a:endParaRPr>
          </a:p>
          <a:p>
            <a:pPr marL="0" indent="0">
              <a:buNone/>
            </a:pPr>
            <a:r>
              <a:rPr lang="tr-TR" sz="1700" dirty="0" smtClean="0">
                <a:latin typeface="Palatino Linotype" panose="02040502050505030304" pitchFamily="18" charset="0"/>
              </a:rPr>
              <a:t> </a:t>
            </a:r>
            <a:r>
              <a:rPr lang="tr-TR" sz="1700" dirty="0">
                <a:latin typeface="Palatino Linotype" panose="02040502050505030304" pitchFamily="18" charset="0"/>
              </a:rPr>
              <a:t>DHCP sunucusunun kapsamlarını etkinleştirin. </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415159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770</Words>
  <Application>Microsoft Office PowerPoint</Application>
  <PresentationFormat>Ekran Gösterisi (4:3)</PresentationFormat>
  <Paragraphs>96</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Palatino Linotype</vt:lpstr>
      <vt:lpstr>Wingdings</vt:lpstr>
      <vt:lpstr>Ofis Teması</vt:lpstr>
      <vt:lpstr>Turgutlu Meslek Yüksek Okulu  Bilgisayar Programcılığı</vt:lpstr>
      <vt:lpstr>Dynamic Host Configuration Protocol (DHCP)</vt:lpstr>
      <vt:lpstr>DHCP’den IP Alma Süreci</vt:lpstr>
      <vt:lpstr>DHCP’den IP Alma Süreci</vt:lpstr>
      <vt:lpstr>DHCP’den IP Alma Süreci</vt:lpstr>
      <vt:lpstr>DHCP’den IP Alma Süreci</vt:lpstr>
      <vt:lpstr>DHCP Scope ve Exclusion Kavramı</vt:lpstr>
      <vt:lpstr>DHCP Server</vt:lpstr>
      <vt:lpstr>Active Directory’de DHCP Hizmeti</vt:lpstr>
      <vt:lpstr>PowerPoint Sunusu</vt:lpstr>
      <vt:lpstr>DHCP Netsh Komutu</vt:lpstr>
      <vt:lpstr>DHCP Netsh Komutu</vt:lpstr>
      <vt:lpstr>DHCP Konsolu</vt:lpstr>
      <vt:lpstr>DHCP ile DNS İlişkisi</vt:lpstr>
      <vt:lpstr>DHCP Adress Pool </vt:lpstr>
      <vt:lpstr>DHCP Adress Pool </vt:lpstr>
      <vt:lpstr>DHCP Veri Tabanı</vt:lpstr>
      <vt:lpstr>Teşekkürler…  www.aliosmangokcan.com mail@aliosmangokcan.com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109</cp:revision>
  <dcterms:created xsi:type="dcterms:W3CDTF">2016-02-27T17:53:00Z</dcterms:created>
  <dcterms:modified xsi:type="dcterms:W3CDTF">2017-04-24T15:02:41Z</dcterms:modified>
</cp:coreProperties>
</file>