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sc"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382" r:id="rId4"/>
    <p:sldId id="363" r:id="rId5"/>
    <p:sldId id="386" r:id="rId6"/>
    <p:sldId id="384" r:id="rId7"/>
    <p:sldId id="383" r:id="rId8"/>
    <p:sldId id="385" r:id="rId9"/>
    <p:sldId id="387" r:id="rId10"/>
    <p:sldId id="389" r:id="rId11"/>
    <p:sldId id="388"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349"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660"/>
  </p:normalViewPr>
  <p:slideViewPr>
    <p:cSldViewPr>
      <p:cViewPr varScale="1">
        <p:scale>
          <a:sx n="74" d="100"/>
          <a:sy n="74" d="100"/>
        </p:scale>
        <p:origin x="1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29.03.2017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liosmangokca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msc"/><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635461" y="742611"/>
            <a:ext cx="5624192" cy="936104"/>
          </a:xfrm>
        </p:spPr>
        <p:txBody>
          <a:bodyPr>
            <a:normAutofit/>
          </a:bodyPr>
          <a:lstStyle/>
          <a:p>
            <a:r>
              <a:rPr lang="tr-TR" sz="2400" dirty="0" smtClean="0">
                <a:latin typeface="Palatino Linotype" panose="02040502050505030304" pitchFamily="18" charset="0"/>
              </a:rPr>
              <a:t>Turgutlu Meslek Yüksek Okulu </a:t>
            </a:r>
            <a:br>
              <a:rPr lang="tr-TR" sz="2400" dirty="0" smtClean="0">
                <a:latin typeface="Palatino Linotype" panose="02040502050505030304" pitchFamily="18" charset="0"/>
              </a:rPr>
            </a:br>
            <a:r>
              <a:rPr lang="tr-TR" sz="2400" dirty="0" smtClean="0">
                <a:latin typeface="Palatino Linotype" panose="02040502050505030304" pitchFamily="18" charset="0"/>
              </a:rPr>
              <a:t>Bilgisayar Programcılığı</a:t>
            </a:r>
            <a:endParaRPr lang="tr-TR" sz="2400" dirty="0">
              <a:latin typeface="Palatino Linotype" panose="02040502050505030304" pitchFamily="18" charset="0"/>
            </a:endParaRPr>
          </a:p>
        </p:txBody>
      </p:sp>
      <p:sp>
        <p:nvSpPr>
          <p:cNvPr id="8" name="Başlık 1"/>
          <p:cNvSpPr txBox="1">
            <a:spLocks/>
          </p:cNvSpPr>
          <p:nvPr/>
        </p:nvSpPr>
        <p:spPr>
          <a:xfrm>
            <a:off x="1735873" y="1976218"/>
            <a:ext cx="5495964" cy="96922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latin typeface="Palatino Linotype" panose="02040502050505030304" pitchFamily="18" charset="0"/>
              </a:rPr>
              <a:t>Sunucu İşletim Sistemleri</a:t>
            </a:r>
          </a:p>
          <a:p>
            <a:r>
              <a:rPr lang="tr-TR" sz="3200" b="1" dirty="0" smtClean="0">
                <a:latin typeface="Palatino Linotype" panose="02040502050505030304" pitchFamily="18" charset="0"/>
              </a:rPr>
              <a:t>6.Hafta</a:t>
            </a:r>
            <a:endParaRPr lang="tr-TR" sz="3200" b="1" dirty="0">
              <a:latin typeface="Palatino Linotype" panose="02040502050505030304" pitchFamily="18" charset="0"/>
            </a:endParaRPr>
          </a:p>
        </p:txBody>
      </p:sp>
      <p:sp>
        <p:nvSpPr>
          <p:cNvPr id="5" name="Başlık 1"/>
          <p:cNvSpPr txBox="1">
            <a:spLocks/>
          </p:cNvSpPr>
          <p:nvPr/>
        </p:nvSpPr>
        <p:spPr>
          <a:xfrm>
            <a:off x="1767719" y="4077072"/>
            <a:ext cx="5624192" cy="93610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latin typeface="Palatino Linotype" panose="02040502050505030304" pitchFamily="18" charset="0"/>
              </a:rPr>
              <a:t>Active Directory Kullanıcı İşlemleri</a:t>
            </a:r>
          </a:p>
          <a:p>
            <a:r>
              <a:rPr lang="tr-TR" sz="2400" dirty="0" smtClean="0">
                <a:latin typeface="Palatino Linotype" panose="02040502050505030304" pitchFamily="18" charset="0"/>
              </a:rPr>
              <a:t>Grup Oluşturma</a:t>
            </a:r>
          </a:p>
          <a:p>
            <a:r>
              <a:rPr lang="tr-TR" sz="2400" dirty="0">
                <a:latin typeface="Palatino Linotype" panose="02040502050505030304" pitchFamily="18" charset="0"/>
              </a:rPr>
              <a:t>OU Oluşturma</a:t>
            </a:r>
          </a:p>
          <a:p>
            <a:endParaRPr lang="tr-TR" sz="2400" dirty="0" smtClean="0">
              <a:latin typeface="Palatino Linotype" panose="02040502050505030304" pitchFamily="18" charset="0"/>
            </a:endParaRPr>
          </a:p>
          <a:p>
            <a:endParaRPr lang="tr-TR" sz="2400" dirty="0">
              <a:latin typeface="Palatino Linotype" panose="02040502050505030304" pitchFamily="18" charset="0"/>
            </a:endParaRPr>
          </a:p>
        </p:txBody>
      </p:sp>
    </p:spTree>
    <p:extLst>
      <p:ext uri="{BB962C8B-B14F-4D97-AF65-F5344CB8AC3E}">
        <p14:creationId xmlns:p14="http://schemas.microsoft.com/office/powerpoint/2010/main" val="347894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Yeni Kullanıcı Oluşturma-5</a:t>
            </a:r>
            <a:endParaRPr lang="tr-TR" sz="2800"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97581"/>
            <a:ext cx="3888432" cy="3293626"/>
          </a:xfrm>
        </p:spPr>
      </p:pic>
      <p:sp>
        <p:nvSpPr>
          <p:cNvPr id="6" name="Unvan 1"/>
          <p:cNvSpPr txBox="1">
            <a:spLocks/>
          </p:cNvSpPr>
          <p:nvPr/>
        </p:nvSpPr>
        <p:spPr>
          <a:xfrm>
            <a:off x="4499992" y="1628800"/>
            <a:ext cx="4186808"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600" dirty="0" smtClean="0">
                <a:latin typeface="Palatino Linotype" panose="02040502050505030304" pitchFamily="18" charset="0"/>
              </a:rPr>
              <a:t>Son ekranda ise oluşturulacak kullanıcı hesabı ile ilgili bilgilerin göründüğü bir özet karşımıza çıkar. </a:t>
            </a:r>
          </a:p>
          <a:p>
            <a:pPr algn="l"/>
            <a:endParaRPr lang="tr-TR" sz="1600" dirty="0">
              <a:latin typeface="Palatino Linotype" panose="02040502050505030304" pitchFamily="18" charset="0"/>
            </a:endParaRPr>
          </a:p>
          <a:p>
            <a:pPr algn="l"/>
            <a:r>
              <a:rPr lang="tr-TR" sz="1600" dirty="0" err="1" smtClean="0">
                <a:latin typeface="Palatino Linotype" panose="02040502050505030304" pitchFamily="18" charset="0"/>
              </a:rPr>
              <a:t>Finish</a:t>
            </a:r>
            <a:r>
              <a:rPr lang="tr-TR" sz="1600" dirty="0" smtClean="0">
                <a:latin typeface="Palatino Linotype" panose="02040502050505030304" pitchFamily="18" charset="0"/>
              </a:rPr>
              <a:t> butonu ile hesap oluşturma işlemi tamamlanır.</a:t>
            </a:r>
            <a:endParaRPr lang="tr-TR" sz="1600" dirty="0">
              <a:latin typeface="Palatino Linotype" panose="02040502050505030304" pitchFamily="18" charset="0"/>
            </a:endParaRPr>
          </a:p>
        </p:txBody>
      </p:sp>
    </p:spTree>
    <p:extLst>
      <p:ext uri="{BB962C8B-B14F-4D97-AF65-F5344CB8AC3E}">
        <p14:creationId xmlns:p14="http://schemas.microsoft.com/office/powerpoint/2010/main" val="103423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Komut Satırı ile Kullanıcı Hesap İşlemleri</a:t>
            </a:r>
            <a:endParaRPr lang="tr-TR" sz="2800" dirty="0">
              <a:latin typeface="Palatino Linotype" panose="02040502050505030304" pitchFamily="18" charset="0"/>
            </a:endParaRPr>
          </a:p>
        </p:txBody>
      </p:sp>
      <p:sp>
        <p:nvSpPr>
          <p:cNvPr id="6" name="Unvan 1"/>
          <p:cNvSpPr txBox="1">
            <a:spLocks/>
          </p:cNvSpPr>
          <p:nvPr/>
        </p:nvSpPr>
        <p:spPr>
          <a:xfrm>
            <a:off x="683568" y="1628800"/>
            <a:ext cx="8003232"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600" dirty="0">
                <a:latin typeface="Palatino Linotype" panose="02040502050505030304" pitchFamily="18" charset="0"/>
              </a:rPr>
              <a:t>Domain kullanıcı </a:t>
            </a:r>
            <a:r>
              <a:rPr lang="tr-TR" sz="1600" dirty="0" smtClean="0">
                <a:latin typeface="Palatino Linotype" panose="02040502050505030304" pitchFamily="18" charset="0"/>
              </a:rPr>
              <a:t>hesapları,  </a:t>
            </a:r>
            <a:r>
              <a:rPr lang="tr-TR" sz="1600" dirty="0">
                <a:latin typeface="Palatino Linotype" panose="02040502050505030304" pitchFamily="18" charset="0"/>
              </a:rPr>
              <a:t>domain bilgisayar </a:t>
            </a:r>
            <a:r>
              <a:rPr lang="tr-TR" sz="1600" dirty="0" smtClean="0">
                <a:latin typeface="Palatino Linotype" panose="02040502050505030304" pitchFamily="18" charset="0"/>
              </a:rPr>
              <a:t>hesapları, </a:t>
            </a:r>
            <a:r>
              <a:rPr lang="tr-TR" sz="1600" dirty="0">
                <a:latin typeface="Palatino Linotype" panose="02040502050505030304" pitchFamily="18" charset="0"/>
              </a:rPr>
              <a:t>domain grup  hesapları ve </a:t>
            </a:r>
            <a:r>
              <a:rPr lang="tr-TR" sz="1600" dirty="0" err="1">
                <a:latin typeface="Palatino Linotype" panose="02040502050505030304" pitchFamily="18" charset="0"/>
              </a:rPr>
              <a:t>Organization</a:t>
            </a:r>
            <a:r>
              <a:rPr lang="tr-TR" sz="1600" dirty="0">
                <a:latin typeface="Palatino Linotype" panose="02040502050505030304" pitchFamily="18" charset="0"/>
              </a:rPr>
              <a:t> </a:t>
            </a:r>
            <a:r>
              <a:rPr lang="tr-TR" sz="1600" dirty="0" err="1">
                <a:latin typeface="Palatino Linotype" panose="02040502050505030304" pitchFamily="18" charset="0"/>
              </a:rPr>
              <a:t>unit</a:t>
            </a:r>
            <a:r>
              <a:rPr lang="tr-TR" sz="1600" dirty="0">
                <a:latin typeface="Palatino Linotype" panose="02040502050505030304" pitchFamily="18" charset="0"/>
              </a:rPr>
              <a:t> gibi nesneler grafiksel </a:t>
            </a:r>
            <a:r>
              <a:rPr lang="tr-TR" sz="1600" dirty="0" err="1" smtClean="0">
                <a:latin typeface="Palatino Linotype" panose="02040502050505030304" pitchFamily="18" charset="0"/>
              </a:rPr>
              <a:t>arayüzün</a:t>
            </a:r>
            <a:r>
              <a:rPr lang="tr-TR" sz="1600" dirty="0" smtClean="0">
                <a:latin typeface="Palatino Linotype" panose="02040502050505030304" pitchFamily="18" charset="0"/>
              </a:rPr>
              <a:t> </a:t>
            </a:r>
            <a:r>
              <a:rPr lang="tr-TR" sz="1600" dirty="0">
                <a:latin typeface="Palatino Linotype" panose="02040502050505030304" pitchFamily="18" charset="0"/>
              </a:rPr>
              <a:t>yanı sıra </a:t>
            </a:r>
            <a:r>
              <a:rPr lang="tr-TR" sz="1600" dirty="0" err="1">
                <a:latin typeface="Palatino Linotype" panose="02040502050505030304" pitchFamily="18" charset="0"/>
              </a:rPr>
              <a:t>Command</a:t>
            </a:r>
            <a:r>
              <a:rPr lang="tr-TR" sz="1600" dirty="0">
                <a:latin typeface="Palatino Linotype" panose="02040502050505030304" pitchFamily="18" charset="0"/>
              </a:rPr>
              <a:t> </a:t>
            </a:r>
            <a:r>
              <a:rPr lang="tr-TR" sz="1600" dirty="0" err="1">
                <a:latin typeface="Palatino Linotype" panose="02040502050505030304" pitchFamily="18" charset="0"/>
              </a:rPr>
              <a:t>Prompt</a:t>
            </a:r>
            <a:r>
              <a:rPr lang="tr-TR" sz="1600" dirty="0">
                <a:latin typeface="Palatino Linotype" panose="02040502050505030304" pitchFamily="18" charset="0"/>
              </a:rPr>
              <a:t>  yardımı ile de </a:t>
            </a:r>
            <a:r>
              <a:rPr lang="tr-TR" sz="1600" dirty="0" smtClean="0">
                <a:latin typeface="Palatino Linotype" panose="02040502050505030304" pitchFamily="18" charset="0"/>
              </a:rPr>
              <a:t>oluşturulabilmektedir.</a:t>
            </a:r>
          </a:p>
          <a:p>
            <a:pPr algn="l"/>
            <a:endParaRPr lang="tr-TR" sz="1600" dirty="0">
              <a:latin typeface="Palatino Linotype" panose="02040502050505030304" pitchFamily="18" charset="0"/>
            </a:endParaRPr>
          </a:p>
          <a:p>
            <a:pPr algn="l"/>
            <a:r>
              <a:rPr lang="tr-TR" sz="1600" b="1" dirty="0" err="1">
                <a:latin typeface="Palatino Linotype" panose="02040502050505030304" pitchFamily="18" charset="0"/>
              </a:rPr>
              <a:t>dsadd</a:t>
            </a:r>
            <a:r>
              <a:rPr lang="tr-TR" sz="1600" b="1" dirty="0">
                <a:latin typeface="Palatino Linotype" panose="02040502050505030304" pitchFamily="18" charset="0"/>
              </a:rPr>
              <a:t> </a:t>
            </a:r>
            <a:r>
              <a:rPr lang="tr-TR" sz="1600" b="1" dirty="0" err="1">
                <a:latin typeface="Palatino Linotype" panose="02040502050505030304" pitchFamily="18" charset="0"/>
              </a:rPr>
              <a:t>computer</a:t>
            </a:r>
            <a:r>
              <a:rPr lang="tr-TR" sz="1600" b="1" dirty="0">
                <a:latin typeface="Palatino Linotype" panose="02040502050505030304" pitchFamily="18" charset="0"/>
              </a:rPr>
              <a:t> </a:t>
            </a:r>
            <a:r>
              <a:rPr lang="tr-TR" sz="1600" b="1" dirty="0" smtClean="0">
                <a:latin typeface="Palatino Linotype" panose="02040502050505030304" pitchFamily="18" charset="0"/>
              </a:rPr>
              <a:t>	: </a:t>
            </a:r>
            <a:r>
              <a:rPr lang="tr-TR" sz="1600" dirty="0">
                <a:latin typeface="Palatino Linotype" panose="02040502050505030304" pitchFamily="18" charset="0"/>
              </a:rPr>
              <a:t>Bilgisayar hesabı oluşturmak için kullanılır.</a:t>
            </a:r>
          </a:p>
          <a:p>
            <a:pPr algn="l"/>
            <a:r>
              <a:rPr lang="tr-TR" sz="1600" b="1" dirty="0" err="1">
                <a:latin typeface="Palatino Linotype" panose="02040502050505030304" pitchFamily="18" charset="0"/>
              </a:rPr>
              <a:t>dsadd</a:t>
            </a:r>
            <a:r>
              <a:rPr lang="tr-TR" sz="1600" b="1" dirty="0">
                <a:latin typeface="Palatino Linotype" panose="02040502050505030304" pitchFamily="18" charset="0"/>
              </a:rPr>
              <a:t> </a:t>
            </a:r>
            <a:r>
              <a:rPr lang="tr-TR" sz="1600" b="1" dirty="0" err="1">
                <a:latin typeface="Palatino Linotype" panose="02040502050505030304" pitchFamily="18" charset="0"/>
              </a:rPr>
              <a:t>contact</a:t>
            </a:r>
            <a:r>
              <a:rPr lang="tr-TR" sz="1600" b="1" dirty="0">
                <a:latin typeface="Palatino Linotype" panose="02040502050505030304" pitchFamily="18" charset="0"/>
              </a:rPr>
              <a:t> </a:t>
            </a:r>
            <a:r>
              <a:rPr lang="tr-TR" sz="1600" b="1" dirty="0" smtClean="0">
                <a:latin typeface="Palatino Linotype" panose="02040502050505030304" pitchFamily="18" charset="0"/>
              </a:rPr>
              <a:t>	: </a:t>
            </a:r>
            <a:r>
              <a:rPr lang="tr-TR" sz="1600" dirty="0" err="1">
                <a:latin typeface="Palatino Linotype" panose="02040502050505030304" pitchFamily="18" charset="0"/>
              </a:rPr>
              <a:t>Contact</a:t>
            </a:r>
            <a:r>
              <a:rPr lang="tr-TR" sz="1600" dirty="0">
                <a:latin typeface="Palatino Linotype" panose="02040502050505030304" pitchFamily="18" charset="0"/>
              </a:rPr>
              <a:t> hesabı oluşturmak için kullanılır.</a:t>
            </a:r>
          </a:p>
          <a:p>
            <a:pPr algn="l"/>
            <a:r>
              <a:rPr lang="tr-TR" sz="1600" b="1" dirty="0" err="1">
                <a:latin typeface="Palatino Linotype" panose="02040502050505030304" pitchFamily="18" charset="0"/>
              </a:rPr>
              <a:t>dsadd</a:t>
            </a:r>
            <a:r>
              <a:rPr lang="tr-TR" sz="1600" b="1" dirty="0">
                <a:latin typeface="Palatino Linotype" panose="02040502050505030304" pitchFamily="18" charset="0"/>
              </a:rPr>
              <a:t> </a:t>
            </a:r>
            <a:r>
              <a:rPr lang="tr-TR" sz="1600" b="1" dirty="0" err="1">
                <a:latin typeface="Palatino Linotype" panose="02040502050505030304" pitchFamily="18" charset="0"/>
              </a:rPr>
              <a:t>group</a:t>
            </a:r>
            <a:r>
              <a:rPr lang="tr-TR" sz="1600" b="1" dirty="0">
                <a:latin typeface="Palatino Linotype" panose="02040502050505030304" pitchFamily="18" charset="0"/>
              </a:rPr>
              <a:t> </a:t>
            </a:r>
            <a:r>
              <a:rPr lang="tr-TR" sz="1600" b="1" dirty="0" smtClean="0">
                <a:latin typeface="Palatino Linotype" panose="02040502050505030304" pitchFamily="18" charset="0"/>
              </a:rPr>
              <a:t>	: </a:t>
            </a:r>
            <a:r>
              <a:rPr lang="tr-TR" sz="1600" dirty="0">
                <a:latin typeface="Palatino Linotype" panose="02040502050505030304" pitchFamily="18" charset="0"/>
              </a:rPr>
              <a:t>Grup hesabı oluşturmak için kullanılır.</a:t>
            </a:r>
          </a:p>
          <a:p>
            <a:pPr algn="l"/>
            <a:r>
              <a:rPr lang="tr-TR" sz="1600" b="1" dirty="0" err="1">
                <a:latin typeface="Palatino Linotype" panose="02040502050505030304" pitchFamily="18" charset="0"/>
              </a:rPr>
              <a:t>dsadd</a:t>
            </a:r>
            <a:r>
              <a:rPr lang="tr-TR" sz="1600" b="1" dirty="0">
                <a:latin typeface="Palatino Linotype" panose="02040502050505030304" pitchFamily="18" charset="0"/>
              </a:rPr>
              <a:t> </a:t>
            </a:r>
            <a:r>
              <a:rPr lang="tr-TR" sz="1600" b="1" dirty="0" err="1">
                <a:latin typeface="Palatino Linotype" panose="02040502050505030304" pitchFamily="18" charset="0"/>
              </a:rPr>
              <a:t>ou</a:t>
            </a:r>
            <a:r>
              <a:rPr lang="tr-TR" sz="1600" b="1" dirty="0">
                <a:latin typeface="Palatino Linotype" panose="02040502050505030304" pitchFamily="18" charset="0"/>
              </a:rPr>
              <a:t> </a:t>
            </a:r>
            <a:r>
              <a:rPr lang="tr-TR" sz="1600" b="1" dirty="0" smtClean="0">
                <a:latin typeface="Palatino Linotype" panose="02040502050505030304" pitchFamily="18" charset="0"/>
              </a:rPr>
              <a:t>		: </a:t>
            </a:r>
            <a:r>
              <a:rPr lang="tr-TR" sz="1600" dirty="0" err="1">
                <a:latin typeface="Palatino Linotype" panose="02040502050505030304" pitchFamily="18" charset="0"/>
              </a:rPr>
              <a:t>Organizational</a:t>
            </a:r>
            <a:r>
              <a:rPr lang="tr-TR" sz="1600" dirty="0">
                <a:latin typeface="Palatino Linotype" panose="02040502050505030304" pitchFamily="18" charset="0"/>
              </a:rPr>
              <a:t> </a:t>
            </a:r>
            <a:r>
              <a:rPr lang="tr-TR" sz="1600" dirty="0" err="1">
                <a:latin typeface="Palatino Linotype" panose="02040502050505030304" pitchFamily="18" charset="0"/>
              </a:rPr>
              <a:t>Unit</a:t>
            </a:r>
            <a:r>
              <a:rPr lang="tr-TR" sz="1600" dirty="0">
                <a:latin typeface="Palatino Linotype" panose="02040502050505030304" pitchFamily="18" charset="0"/>
              </a:rPr>
              <a:t> oluşturmak için kullanılır.</a:t>
            </a:r>
          </a:p>
          <a:p>
            <a:pPr algn="l"/>
            <a:r>
              <a:rPr lang="tr-TR" sz="1600" b="1" dirty="0" err="1">
                <a:latin typeface="Palatino Linotype" panose="02040502050505030304" pitchFamily="18" charset="0"/>
              </a:rPr>
              <a:t>dsadd</a:t>
            </a:r>
            <a:r>
              <a:rPr lang="tr-TR" sz="1600" b="1" dirty="0">
                <a:latin typeface="Palatino Linotype" panose="02040502050505030304" pitchFamily="18" charset="0"/>
              </a:rPr>
              <a:t> </a:t>
            </a:r>
            <a:r>
              <a:rPr lang="tr-TR" sz="1600" b="1" dirty="0" err="1">
                <a:latin typeface="Palatino Linotype" panose="02040502050505030304" pitchFamily="18" charset="0"/>
              </a:rPr>
              <a:t>user</a:t>
            </a:r>
            <a:r>
              <a:rPr lang="tr-TR" sz="1600" b="1" dirty="0">
                <a:latin typeface="Palatino Linotype" panose="02040502050505030304" pitchFamily="18" charset="0"/>
              </a:rPr>
              <a:t> </a:t>
            </a:r>
            <a:r>
              <a:rPr lang="tr-TR" sz="1600" b="1" dirty="0" smtClean="0">
                <a:latin typeface="Palatino Linotype" panose="02040502050505030304" pitchFamily="18" charset="0"/>
              </a:rPr>
              <a:t>	: </a:t>
            </a:r>
            <a:r>
              <a:rPr lang="tr-TR" sz="1600" dirty="0">
                <a:latin typeface="Palatino Linotype" panose="02040502050505030304" pitchFamily="18" charset="0"/>
              </a:rPr>
              <a:t>Kullanıcı hesabı oluşturmak için kullanılır.</a:t>
            </a:r>
          </a:p>
          <a:p>
            <a:pPr algn="l"/>
            <a:r>
              <a:rPr lang="tr-TR" sz="1600" b="1" dirty="0" err="1">
                <a:latin typeface="Palatino Linotype" panose="02040502050505030304" pitchFamily="18" charset="0"/>
              </a:rPr>
              <a:t>dsadd</a:t>
            </a:r>
            <a:r>
              <a:rPr lang="tr-TR" sz="1600" b="1" dirty="0">
                <a:latin typeface="Palatino Linotype" panose="02040502050505030304" pitchFamily="18" charset="0"/>
              </a:rPr>
              <a:t> </a:t>
            </a:r>
            <a:r>
              <a:rPr lang="tr-TR" sz="1600" b="1" dirty="0" err="1">
                <a:latin typeface="Palatino Linotype" panose="02040502050505030304" pitchFamily="18" charset="0"/>
              </a:rPr>
              <a:t>quota</a:t>
            </a:r>
            <a:r>
              <a:rPr lang="tr-TR" sz="1600" b="1" dirty="0">
                <a:latin typeface="Palatino Linotype" panose="02040502050505030304" pitchFamily="18" charset="0"/>
              </a:rPr>
              <a:t> </a:t>
            </a:r>
            <a:r>
              <a:rPr lang="tr-TR" sz="1600" b="1" dirty="0" smtClean="0">
                <a:latin typeface="Palatino Linotype" panose="02040502050505030304" pitchFamily="18" charset="0"/>
              </a:rPr>
              <a:t>	: </a:t>
            </a:r>
            <a:r>
              <a:rPr lang="tr-TR" sz="1600" dirty="0">
                <a:latin typeface="Palatino Linotype" panose="02040502050505030304" pitchFamily="18" charset="0"/>
              </a:rPr>
              <a:t>Active </a:t>
            </a:r>
            <a:r>
              <a:rPr lang="tr-TR" sz="1600" dirty="0" err="1">
                <a:latin typeface="Palatino Linotype" panose="02040502050505030304" pitchFamily="18" charset="0"/>
              </a:rPr>
              <a:t>directory</a:t>
            </a:r>
            <a:r>
              <a:rPr lang="tr-TR" sz="1600" dirty="0">
                <a:latin typeface="Palatino Linotype" panose="02040502050505030304" pitchFamily="18" charset="0"/>
              </a:rPr>
              <a:t> içerisindeki </a:t>
            </a:r>
            <a:r>
              <a:rPr lang="tr-TR" sz="1600" dirty="0" err="1">
                <a:latin typeface="Palatino Linotype" panose="02040502050505030304" pitchFamily="18" charset="0"/>
              </a:rPr>
              <a:t>directory</a:t>
            </a:r>
            <a:r>
              <a:rPr lang="tr-TR" sz="1600" dirty="0">
                <a:latin typeface="Palatino Linotype" panose="02040502050505030304" pitchFamily="18" charset="0"/>
              </a:rPr>
              <a:t> </a:t>
            </a:r>
            <a:r>
              <a:rPr lang="tr-TR" sz="1600" dirty="0" err="1">
                <a:latin typeface="Palatino Linotype" panose="02040502050505030304" pitchFamily="18" charset="0"/>
              </a:rPr>
              <a:t>partition</a:t>
            </a:r>
            <a:r>
              <a:rPr lang="tr-TR" sz="1600" dirty="0">
                <a:latin typeface="Palatino Linotype" panose="02040502050505030304" pitchFamily="18" charset="0"/>
              </a:rPr>
              <a:t> için kota(</a:t>
            </a:r>
            <a:r>
              <a:rPr lang="tr-TR" sz="1600" dirty="0" err="1">
                <a:latin typeface="Palatino Linotype" panose="02040502050505030304" pitchFamily="18" charset="0"/>
              </a:rPr>
              <a:t>quato</a:t>
            </a:r>
            <a:r>
              <a:rPr lang="tr-TR" sz="1600" dirty="0">
                <a:latin typeface="Palatino Linotype" panose="02040502050505030304" pitchFamily="18" charset="0"/>
              </a:rPr>
              <a:t>) tanımlaması yapmak için kullanılır.</a:t>
            </a:r>
          </a:p>
          <a:p>
            <a:pPr algn="l"/>
            <a:r>
              <a:rPr lang="tr-TR" sz="1600" dirty="0">
                <a:latin typeface="Palatino Linotype" panose="02040502050505030304" pitchFamily="18" charset="0"/>
              </a:rPr>
              <a:t> </a:t>
            </a:r>
          </a:p>
          <a:p>
            <a:pPr algn="l"/>
            <a:r>
              <a:rPr lang="tr-TR" sz="1600" dirty="0">
                <a:latin typeface="Palatino Linotype" panose="02040502050505030304" pitchFamily="18" charset="0"/>
              </a:rPr>
              <a:t>Bu komutlarla ilgili komut satırından detaylı yardım almak için yapmanız gereken “</a:t>
            </a:r>
            <a:r>
              <a:rPr lang="tr-TR" sz="1600" dirty="0" err="1">
                <a:latin typeface="Palatino Linotype" panose="02040502050505030304" pitchFamily="18" charset="0"/>
              </a:rPr>
              <a:t>dsadd</a:t>
            </a:r>
            <a:r>
              <a:rPr lang="tr-TR" sz="1600" dirty="0">
                <a:latin typeface="Palatino Linotype" panose="02040502050505030304" pitchFamily="18" charset="0"/>
              </a:rPr>
              <a:t> &lt;</a:t>
            </a:r>
            <a:r>
              <a:rPr lang="tr-TR" sz="1600" dirty="0" err="1">
                <a:latin typeface="Palatino Linotype" panose="02040502050505030304" pitchFamily="18" charset="0"/>
              </a:rPr>
              <a:t>ObjeTipi</a:t>
            </a:r>
            <a:r>
              <a:rPr lang="tr-TR" sz="1600" dirty="0">
                <a:latin typeface="Palatino Linotype" panose="02040502050505030304" pitchFamily="18" charset="0"/>
              </a:rPr>
              <a:t>&gt; /?”  komutunu kullanmanızdır. Örneğin “</a:t>
            </a:r>
            <a:r>
              <a:rPr lang="tr-TR" sz="1600" dirty="0" err="1">
                <a:latin typeface="Palatino Linotype" panose="02040502050505030304" pitchFamily="18" charset="0"/>
              </a:rPr>
              <a:t>dsadd</a:t>
            </a:r>
            <a:r>
              <a:rPr lang="tr-TR" sz="1600" dirty="0">
                <a:latin typeface="Palatino Linotype" panose="02040502050505030304" pitchFamily="18" charset="0"/>
              </a:rPr>
              <a:t> </a:t>
            </a:r>
            <a:r>
              <a:rPr lang="tr-TR" sz="1600" dirty="0" err="1">
                <a:latin typeface="Palatino Linotype" panose="02040502050505030304" pitchFamily="18" charset="0"/>
              </a:rPr>
              <a:t>user</a:t>
            </a:r>
            <a:r>
              <a:rPr lang="tr-TR" sz="1600" dirty="0">
                <a:latin typeface="Palatino Linotype" panose="02040502050505030304" pitchFamily="18" charset="0"/>
              </a:rPr>
              <a:t> /?” size kullanıcı oluşturmakla ilgili parametreleri getirir.</a:t>
            </a:r>
          </a:p>
        </p:txBody>
      </p:sp>
    </p:spTree>
    <p:extLst>
      <p:ext uri="{BB962C8B-B14F-4D97-AF65-F5344CB8AC3E}">
        <p14:creationId xmlns:p14="http://schemas.microsoft.com/office/powerpoint/2010/main" val="65387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Komut Satırı ile Kullanıcı Hesap İşlemleri</a:t>
            </a:r>
            <a:endParaRPr lang="tr-TR" sz="2800" dirty="0">
              <a:latin typeface="Palatino Linotype" panose="02040502050505030304" pitchFamily="18" charset="0"/>
            </a:endParaRPr>
          </a:p>
        </p:txBody>
      </p:sp>
      <p:sp>
        <p:nvSpPr>
          <p:cNvPr id="6" name="Unvan 1"/>
          <p:cNvSpPr txBox="1">
            <a:spLocks/>
          </p:cNvSpPr>
          <p:nvPr/>
        </p:nvSpPr>
        <p:spPr>
          <a:xfrm>
            <a:off x="683568" y="1628800"/>
            <a:ext cx="8003232"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600" b="1" dirty="0" smtClean="0">
                <a:solidFill>
                  <a:srgbClr val="FF0000"/>
                </a:solidFill>
                <a:latin typeface="Palatino Linotype" panose="02040502050505030304" pitchFamily="18" charset="0"/>
              </a:rPr>
              <a:t>ÖRNEK: </a:t>
            </a:r>
            <a:r>
              <a:rPr lang="tr-TR" sz="1600" dirty="0" err="1" smtClean="0">
                <a:latin typeface="Palatino Linotype" panose="02040502050505030304" pitchFamily="18" charset="0"/>
              </a:rPr>
              <a:t>Turgutlu.local</a:t>
            </a:r>
            <a:r>
              <a:rPr lang="tr-TR" sz="1600" dirty="0" smtClean="0">
                <a:latin typeface="Palatino Linotype" panose="02040502050505030304" pitchFamily="18" charset="0"/>
              </a:rPr>
              <a:t> </a:t>
            </a:r>
            <a:r>
              <a:rPr lang="tr-TR" sz="1600" dirty="0">
                <a:latin typeface="Palatino Linotype" panose="02040502050505030304" pitchFamily="18" charset="0"/>
              </a:rPr>
              <a:t>domaini içerisinde </a:t>
            </a:r>
            <a:r>
              <a:rPr lang="tr-TR" sz="1600" dirty="0" err="1">
                <a:latin typeface="Palatino Linotype" panose="02040502050505030304" pitchFamily="18" charset="0"/>
              </a:rPr>
              <a:t>egitim</a:t>
            </a:r>
            <a:r>
              <a:rPr lang="tr-TR" sz="1600" dirty="0">
                <a:latin typeface="Palatino Linotype" panose="02040502050505030304" pitchFamily="18" charset="0"/>
              </a:rPr>
              <a:t> isimli bir OU oluşturalım ve tanımlama bilgisi olarak da </a:t>
            </a:r>
            <a:r>
              <a:rPr lang="tr-TR" sz="1600" dirty="0" smtClean="0">
                <a:latin typeface="Palatino Linotype" panose="02040502050505030304" pitchFamily="18" charset="0"/>
              </a:rPr>
              <a:t>“Uzaktan Eğitim Öğrencileri” </a:t>
            </a:r>
            <a:r>
              <a:rPr lang="tr-TR" sz="1600" dirty="0">
                <a:latin typeface="Palatino Linotype" panose="02040502050505030304" pitchFamily="18" charset="0"/>
              </a:rPr>
              <a:t>yazalım:</a:t>
            </a:r>
          </a:p>
          <a:p>
            <a:pPr algn="l"/>
            <a:r>
              <a:rPr lang="tr-TR" sz="1600" dirty="0">
                <a:latin typeface="Palatino Linotype" panose="02040502050505030304" pitchFamily="18" charset="0"/>
              </a:rPr>
              <a:t> </a:t>
            </a:r>
          </a:p>
          <a:p>
            <a:pPr algn="l"/>
            <a:r>
              <a:rPr lang="tr-TR" sz="1600" dirty="0" err="1">
                <a:solidFill>
                  <a:srgbClr val="00B0F0"/>
                </a:solidFill>
                <a:latin typeface="Palatino Linotype" panose="02040502050505030304" pitchFamily="18" charset="0"/>
              </a:rPr>
              <a:t>Dsadd</a:t>
            </a:r>
            <a:r>
              <a:rPr lang="tr-TR" sz="1600" dirty="0">
                <a:solidFill>
                  <a:srgbClr val="00B0F0"/>
                </a:solidFill>
                <a:latin typeface="Palatino Linotype" panose="02040502050505030304" pitchFamily="18" charset="0"/>
              </a:rPr>
              <a:t> </a:t>
            </a:r>
            <a:r>
              <a:rPr lang="tr-TR" sz="1600" dirty="0" err="1">
                <a:solidFill>
                  <a:srgbClr val="00B0F0"/>
                </a:solidFill>
                <a:latin typeface="Palatino Linotype" panose="02040502050505030304" pitchFamily="18" charset="0"/>
              </a:rPr>
              <a:t>ou</a:t>
            </a:r>
            <a:r>
              <a:rPr lang="tr-TR" sz="1600" dirty="0">
                <a:solidFill>
                  <a:srgbClr val="00B0F0"/>
                </a:solidFill>
                <a:latin typeface="Palatino Linotype" panose="02040502050505030304" pitchFamily="18" charset="0"/>
              </a:rPr>
              <a:t> “</a:t>
            </a:r>
            <a:r>
              <a:rPr lang="tr-TR" sz="1600" dirty="0" err="1" smtClean="0">
                <a:solidFill>
                  <a:srgbClr val="00B0F0"/>
                </a:solidFill>
                <a:latin typeface="Palatino Linotype" panose="02040502050505030304" pitchFamily="18" charset="0"/>
              </a:rPr>
              <a:t>ou</a:t>
            </a:r>
            <a:r>
              <a:rPr lang="tr-TR" sz="1600" dirty="0" smtClean="0">
                <a:solidFill>
                  <a:srgbClr val="00B0F0"/>
                </a:solidFill>
                <a:latin typeface="Palatino Linotype" panose="02040502050505030304" pitchFamily="18" charset="0"/>
              </a:rPr>
              <a:t>=</a:t>
            </a:r>
            <a:r>
              <a:rPr lang="tr-TR" sz="1600" dirty="0" err="1" smtClean="0">
                <a:solidFill>
                  <a:srgbClr val="00B0F0"/>
                </a:solidFill>
                <a:latin typeface="Palatino Linotype" panose="02040502050505030304" pitchFamily="18" charset="0"/>
              </a:rPr>
              <a:t>egitim,dc</a:t>
            </a:r>
            <a:r>
              <a:rPr lang="tr-TR" sz="1600" dirty="0" smtClean="0">
                <a:solidFill>
                  <a:srgbClr val="00B0F0"/>
                </a:solidFill>
                <a:latin typeface="Palatino Linotype" panose="02040502050505030304" pitchFamily="18" charset="0"/>
              </a:rPr>
              <a:t>=</a:t>
            </a:r>
            <a:r>
              <a:rPr lang="tr-TR" sz="1600" dirty="0" err="1" smtClean="0">
                <a:solidFill>
                  <a:srgbClr val="00B0F0"/>
                </a:solidFill>
                <a:latin typeface="Palatino Linotype" panose="02040502050505030304" pitchFamily="18" charset="0"/>
              </a:rPr>
              <a:t>turgutlu,dc</a:t>
            </a:r>
            <a:r>
              <a:rPr lang="tr-TR" sz="1600" dirty="0" smtClean="0">
                <a:solidFill>
                  <a:srgbClr val="00B0F0"/>
                </a:solidFill>
                <a:latin typeface="Palatino Linotype" panose="02040502050505030304" pitchFamily="18" charset="0"/>
              </a:rPr>
              <a:t>=</a:t>
            </a:r>
            <a:r>
              <a:rPr lang="tr-TR" sz="1600" dirty="0" err="1" smtClean="0">
                <a:solidFill>
                  <a:srgbClr val="00B0F0"/>
                </a:solidFill>
                <a:latin typeface="Palatino Linotype" panose="02040502050505030304" pitchFamily="18" charset="0"/>
              </a:rPr>
              <a:t>local</a:t>
            </a:r>
            <a:r>
              <a:rPr lang="tr-TR" sz="1600" dirty="0" smtClean="0">
                <a:solidFill>
                  <a:srgbClr val="00B0F0"/>
                </a:solidFill>
                <a:latin typeface="Palatino Linotype" panose="02040502050505030304" pitchFamily="18" charset="0"/>
              </a:rPr>
              <a:t>” </a:t>
            </a:r>
            <a:r>
              <a:rPr lang="tr-TR" sz="1600" dirty="0">
                <a:solidFill>
                  <a:srgbClr val="00B0F0"/>
                </a:solidFill>
                <a:latin typeface="Palatino Linotype" panose="02040502050505030304" pitchFamily="18" charset="0"/>
              </a:rPr>
              <a:t>–DESC </a:t>
            </a:r>
            <a:r>
              <a:rPr lang="tr-TR" sz="1600" dirty="0" smtClean="0">
                <a:solidFill>
                  <a:srgbClr val="00B0F0"/>
                </a:solidFill>
                <a:latin typeface="Palatino Linotype" panose="02040502050505030304" pitchFamily="18" charset="0"/>
              </a:rPr>
              <a:t>“</a:t>
            </a:r>
            <a:r>
              <a:rPr lang="tr-TR" sz="1600" dirty="0">
                <a:solidFill>
                  <a:srgbClr val="00B0F0"/>
                </a:solidFill>
                <a:latin typeface="Palatino Linotype" panose="02040502050505030304" pitchFamily="18" charset="0"/>
              </a:rPr>
              <a:t>Uzaktan Eğitim Öğrencileri</a:t>
            </a:r>
            <a:r>
              <a:rPr lang="tr-TR" sz="1600" dirty="0" smtClean="0">
                <a:solidFill>
                  <a:srgbClr val="00B0F0"/>
                </a:solidFill>
                <a:latin typeface="Palatino Linotype" panose="02040502050505030304" pitchFamily="18" charset="0"/>
              </a:rPr>
              <a:t>”</a:t>
            </a:r>
            <a:endParaRPr lang="tr-TR" sz="1600" dirty="0">
              <a:solidFill>
                <a:srgbClr val="00B0F0"/>
              </a:solidFill>
              <a:latin typeface="Palatino Linotype" panose="02040502050505030304" pitchFamily="18" charset="0"/>
            </a:endParaRPr>
          </a:p>
          <a:p>
            <a:pPr algn="l"/>
            <a:r>
              <a:rPr lang="tr-TR" sz="1600" dirty="0">
                <a:latin typeface="Palatino Linotype" panose="02040502050505030304" pitchFamily="18" charset="0"/>
              </a:rPr>
              <a:t> </a:t>
            </a:r>
          </a:p>
          <a:p>
            <a:pPr algn="l"/>
            <a:r>
              <a:rPr lang="tr-TR" sz="1600" dirty="0">
                <a:latin typeface="Palatino Linotype" panose="02040502050505030304" pitchFamily="18" charset="0"/>
              </a:rPr>
              <a:t>Yukarıdaki satırı yazıp </a:t>
            </a:r>
            <a:r>
              <a:rPr lang="tr-TR" sz="1600" dirty="0" err="1">
                <a:latin typeface="Palatino Linotype" panose="02040502050505030304" pitchFamily="18" charset="0"/>
              </a:rPr>
              <a:t>Enter</a:t>
            </a:r>
            <a:r>
              <a:rPr lang="tr-TR" sz="1600" dirty="0">
                <a:latin typeface="Palatino Linotype" panose="02040502050505030304" pitchFamily="18" charset="0"/>
              </a:rPr>
              <a:t> tuşuna basınca eğer sorun yoksa işlemin başarılı bir şekilde gerçekleştiğini belirten aşağıdaki mesaj karşınıza çıkacaktır:</a:t>
            </a:r>
          </a:p>
          <a:p>
            <a:pPr algn="l"/>
            <a:r>
              <a:rPr lang="tr-TR" sz="1600" dirty="0">
                <a:latin typeface="Palatino Linotype" panose="02040502050505030304" pitchFamily="18" charset="0"/>
              </a:rPr>
              <a:t> </a:t>
            </a:r>
          </a:p>
          <a:p>
            <a:pPr algn="l"/>
            <a:r>
              <a:rPr lang="tr-TR" sz="1600" dirty="0" err="1">
                <a:latin typeface="Palatino Linotype" panose="02040502050505030304" pitchFamily="18" charset="0"/>
              </a:rPr>
              <a:t>dsadd</a:t>
            </a:r>
            <a:r>
              <a:rPr lang="tr-TR" sz="1600" dirty="0">
                <a:latin typeface="Palatino Linotype" panose="02040502050505030304" pitchFamily="18" charset="0"/>
              </a:rPr>
              <a:t> </a:t>
            </a:r>
            <a:r>
              <a:rPr lang="tr-TR" sz="1600" dirty="0" err="1" smtClean="0">
                <a:latin typeface="Palatino Linotype" panose="02040502050505030304" pitchFamily="18" charset="0"/>
              </a:rPr>
              <a:t>succeeded:ou</a:t>
            </a:r>
            <a:r>
              <a:rPr lang="tr-TR" sz="1600" dirty="0" smtClean="0">
                <a:latin typeface="Palatino Linotype" panose="02040502050505030304" pitchFamily="18" charset="0"/>
              </a:rPr>
              <a:t>=</a:t>
            </a:r>
            <a:r>
              <a:rPr lang="tr-TR" sz="1600" dirty="0" err="1" smtClean="0">
                <a:latin typeface="Palatino Linotype" panose="02040502050505030304" pitchFamily="18" charset="0"/>
              </a:rPr>
              <a:t>egitim,dc</a:t>
            </a:r>
            <a:r>
              <a:rPr lang="tr-TR" sz="1600" dirty="0" smtClean="0">
                <a:latin typeface="Palatino Linotype" panose="02040502050505030304" pitchFamily="18" charset="0"/>
              </a:rPr>
              <a:t>=</a:t>
            </a:r>
            <a:r>
              <a:rPr lang="tr-TR" sz="1600" dirty="0" err="1" smtClean="0">
                <a:latin typeface="Palatino Linotype" panose="02040502050505030304" pitchFamily="18" charset="0"/>
              </a:rPr>
              <a:t>turgutlu,dc</a:t>
            </a:r>
            <a:r>
              <a:rPr lang="tr-TR" sz="1600" dirty="0" smtClean="0">
                <a:latin typeface="Palatino Linotype" panose="02040502050505030304" pitchFamily="18" charset="0"/>
              </a:rPr>
              <a:t>=</a:t>
            </a:r>
            <a:r>
              <a:rPr lang="tr-TR" sz="1600" dirty="0" err="1" smtClean="0">
                <a:latin typeface="Palatino Linotype" panose="02040502050505030304" pitchFamily="18" charset="0"/>
              </a:rPr>
              <a:t>local</a:t>
            </a:r>
            <a:endParaRPr lang="tr-TR" sz="1600" dirty="0">
              <a:latin typeface="Palatino Linotype" panose="02040502050505030304" pitchFamily="18" charset="0"/>
            </a:endParaRPr>
          </a:p>
        </p:txBody>
      </p:sp>
    </p:spTree>
    <p:extLst>
      <p:ext uri="{BB962C8B-B14F-4D97-AF65-F5344CB8AC3E}">
        <p14:creationId xmlns:p14="http://schemas.microsoft.com/office/powerpoint/2010/main" val="116754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Kullanıcı Hesaplarının Yönetilmesi</a:t>
            </a:r>
            <a:endParaRPr lang="tr-TR" sz="2800" dirty="0">
              <a:latin typeface="Palatino Linotype" panose="02040502050505030304" pitchFamily="18" charset="0"/>
            </a:endParaRPr>
          </a:p>
        </p:txBody>
      </p:sp>
      <p:sp>
        <p:nvSpPr>
          <p:cNvPr id="6" name="Unvan 1"/>
          <p:cNvSpPr txBox="1">
            <a:spLocks/>
          </p:cNvSpPr>
          <p:nvPr/>
        </p:nvSpPr>
        <p:spPr>
          <a:xfrm>
            <a:off x="683568" y="1628800"/>
            <a:ext cx="3672408" cy="3384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600" dirty="0">
                <a:latin typeface="Palatino Linotype" panose="02040502050505030304" pitchFamily="18" charset="0"/>
              </a:rPr>
              <a:t>Active Directory </a:t>
            </a:r>
            <a:r>
              <a:rPr lang="tr-TR" sz="1600" dirty="0" err="1">
                <a:latin typeface="Palatino Linotype" panose="02040502050505030304" pitchFamily="18" charset="0"/>
              </a:rPr>
              <a:t>Users</a:t>
            </a:r>
            <a:r>
              <a:rPr lang="tr-TR" sz="1600" dirty="0">
                <a:latin typeface="Palatino Linotype" panose="02040502050505030304" pitchFamily="18" charset="0"/>
              </a:rPr>
              <a:t> </a:t>
            </a:r>
            <a:r>
              <a:rPr lang="tr-TR" sz="1600" dirty="0" err="1">
                <a:latin typeface="Palatino Linotype" panose="02040502050505030304" pitchFamily="18" charset="0"/>
              </a:rPr>
              <a:t>and</a:t>
            </a:r>
            <a:r>
              <a:rPr lang="tr-TR" sz="1600" dirty="0">
                <a:latin typeface="Palatino Linotype" panose="02040502050505030304" pitchFamily="18" charset="0"/>
              </a:rPr>
              <a:t> </a:t>
            </a:r>
            <a:r>
              <a:rPr lang="tr-TR" sz="1600" dirty="0" err="1">
                <a:latin typeface="Palatino Linotype" panose="02040502050505030304" pitchFamily="18" charset="0"/>
              </a:rPr>
              <a:t>Computers</a:t>
            </a:r>
            <a:r>
              <a:rPr lang="tr-TR" sz="1600" dirty="0">
                <a:latin typeface="Palatino Linotype" panose="02040502050505030304" pitchFamily="18" charset="0"/>
              </a:rPr>
              <a:t>” aracı kullanılarak mevcut kullanıcı hesapları üzerinde değişiklikler yapılabilir. Kullanıcı hesaplarının özelliklerini değiştirmek için:</a:t>
            </a:r>
          </a:p>
          <a:p>
            <a:pPr algn="just"/>
            <a:endParaRPr lang="tr-TR" sz="1600" dirty="0">
              <a:latin typeface="Palatino Linotype" panose="02040502050505030304" pitchFamily="18" charset="0"/>
            </a:endParaRPr>
          </a:p>
          <a:p>
            <a:pPr algn="just"/>
            <a:r>
              <a:rPr lang="tr-TR" sz="1600" dirty="0">
                <a:latin typeface="Palatino Linotype" panose="02040502050505030304" pitchFamily="18" charset="0"/>
              </a:rPr>
              <a:t>Mevcut bir kullanıcı hesabına sağ tıklayıp “</a:t>
            </a:r>
            <a:r>
              <a:rPr lang="tr-TR" sz="1600" dirty="0" err="1">
                <a:latin typeface="Palatino Linotype" panose="02040502050505030304" pitchFamily="18" charset="0"/>
              </a:rPr>
              <a:t>Properties</a:t>
            </a:r>
            <a:r>
              <a:rPr lang="tr-TR" sz="1600" dirty="0">
                <a:latin typeface="Palatino Linotype" panose="02040502050505030304" pitchFamily="18" charset="0"/>
              </a:rPr>
              <a:t>” komutunu veriyoruz. Veya kullanıcı hesabı üzerinde çift tıklıyoruz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84784"/>
            <a:ext cx="3600400" cy="4521830"/>
          </a:xfrm>
          <a:prstGeom prst="rect">
            <a:avLst/>
          </a:prstGeom>
        </p:spPr>
      </p:pic>
    </p:spTree>
    <p:extLst>
      <p:ext uri="{BB962C8B-B14F-4D97-AF65-F5344CB8AC3E}">
        <p14:creationId xmlns:p14="http://schemas.microsoft.com/office/powerpoint/2010/main" val="112574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Kullanıcı Hesaplarının Yönetilmesi</a:t>
            </a:r>
            <a:endParaRPr lang="tr-TR" sz="2800" dirty="0">
              <a:latin typeface="Palatino Linotype" panose="02040502050505030304" pitchFamily="18" charset="0"/>
            </a:endParaRPr>
          </a:p>
        </p:txBody>
      </p:sp>
      <p:sp>
        <p:nvSpPr>
          <p:cNvPr id="6" name="Unvan 1"/>
          <p:cNvSpPr txBox="1">
            <a:spLocks/>
          </p:cNvSpPr>
          <p:nvPr/>
        </p:nvSpPr>
        <p:spPr>
          <a:xfrm>
            <a:off x="3563888" y="1772816"/>
            <a:ext cx="5122912" cy="3672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r>
              <a:rPr lang="tr-TR" sz="1400" b="1" dirty="0">
                <a:latin typeface="Palatino Linotype" panose="02040502050505030304" pitchFamily="18" charset="0"/>
              </a:rPr>
              <a:t>General : </a:t>
            </a:r>
            <a:r>
              <a:rPr lang="tr-TR" sz="1400" dirty="0">
                <a:latin typeface="Palatino Linotype" panose="02040502050505030304" pitchFamily="18" charset="0"/>
              </a:rPr>
              <a:t>Kullanıcının adı, soyadı, çalıştığı ofis, telefon numarası ve e-mail adresi gibi kişisel bilgiler içerir.</a:t>
            </a:r>
          </a:p>
          <a:p>
            <a:pPr algn="just" fontAlgn="base"/>
            <a:r>
              <a:rPr lang="tr-TR" sz="1400" b="1" dirty="0" err="1">
                <a:latin typeface="Palatino Linotype" panose="02040502050505030304" pitchFamily="18" charset="0"/>
              </a:rPr>
              <a:t>Address</a:t>
            </a:r>
            <a:r>
              <a:rPr lang="tr-TR" sz="1400" b="1" dirty="0">
                <a:latin typeface="Palatino Linotype" panose="02040502050505030304" pitchFamily="18" charset="0"/>
              </a:rPr>
              <a:t> :</a:t>
            </a:r>
            <a:r>
              <a:rPr lang="tr-TR" sz="1400" dirty="0">
                <a:latin typeface="Palatino Linotype" panose="02040502050505030304" pitchFamily="18" charset="0"/>
              </a:rPr>
              <a:t> Kullanıcının ev adresi, posta kodu, yaşadığı şehir ve ülke gibi kişisel bilgiler içerir.</a:t>
            </a:r>
          </a:p>
          <a:p>
            <a:pPr algn="just" fontAlgn="base"/>
            <a:r>
              <a:rPr lang="tr-TR" sz="1400" b="1" dirty="0" err="1">
                <a:latin typeface="Palatino Linotype" panose="02040502050505030304" pitchFamily="18" charset="0"/>
              </a:rPr>
              <a:t>Account</a:t>
            </a:r>
            <a:r>
              <a:rPr lang="tr-TR" sz="1400" b="1" dirty="0">
                <a:latin typeface="Palatino Linotype" panose="02040502050505030304" pitchFamily="18" charset="0"/>
              </a:rPr>
              <a:t> :</a:t>
            </a:r>
            <a:r>
              <a:rPr lang="tr-TR" sz="1400" dirty="0">
                <a:latin typeface="Palatino Linotype" panose="02040502050505030304" pitchFamily="18" charset="0"/>
              </a:rPr>
              <a:t> Kullanıcı adı, hesap seçenekleri, kullanım süresi gibi bilgiler içerir.</a:t>
            </a:r>
          </a:p>
          <a:p>
            <a:pPr algn="just" fontAlgn="base"/>
            <a:r>
              <a:rPr lang="tr-TR" sz="1400" b="1" dirty="0">
                <a:latin typeface="Palatino Linotype" panose="02040502050505030304" pitchFamily="18" charset="0"/>
              </a:rPr>
              <a:t>Profile :</a:t>
            </a:r>
            <a:r>
              <a:rPr lang="tr-TR" sz="1400" dirty="0">
                <a:latin typeface="Palatino Linotype" panose="02040502050505030304" pitchFamily="18" charset="0"/>
              </a:rPr>
              <a:t> Kullanıcı profilinin ve “Home </a:t>
            </a:r>
            <a:r>
              <a:rPr lang="tr-TR" sz="1400" dirty="0" err="1">
                <a:latin typeface="Palatino Linotype" panose="02040502050505030304" pitchFamily="18" charset="0"/>
              </a:rPr>
              <a:t>Folder”ın</a:t>
            </a:r>
            <a:r>
              <a:rPr lang="tr-TR" sz="1400" dirty="0">
                <a:latin typeface="Palatino Linotype" panose="02040502050505030304" pitchFamily="18" charset="0"/>
              </a:rPr>
              <a:t> yerini belirtebileceğimiz alandır. Örnek vermek gerekirse biz şirketimizde Roaming Profile  yani Gezici Kullanıcı profili yapısını  kullanıyorsak bu profilin bilgilerini gireceğimiz alan burasıdır</a:t>
            </a:r>
          </a:p>
          <a:p>
            <a:pPr algn="just" fontAlgn="base"/>
            <a:r>
              <a:rPr lang="tr-TR" sz="1400" b="1" dirty="0" err="1">
                <a:latin typeface="Palatino Linotype" panose="02040502050505030304" pitchFamily="18" charset="0"/>
              </a:rPr>
              <a:t>Telephones</a:t>
            </a:r>
            <a:r>
              <a:rPr lang="tr-TR" sz="1400" b="1" dirty="0">
                <a:latin typeface="Palatino Linotype" panose="02040502050505030304" pitchFamily="18" charset="0"/>
              </a:rPr>
              <a:t> :</a:t>
            </a:r>
            <a:r>
              <a:rPr lang="tr-TR" sz="1400" dirty="0">
                <a:latin typeface="Palatino Linotype" panose="02040502050505030304" pitchFamily="18" charset="0"/>
              </a:rPr>
              <a:t> Kullanıcının  ev, iş, cep telefonu ve çağrı cihazı numaraları gibi bilgiler içerir.</a:t>
            </a:r>
          </a:p>
          <a:p>
            <a:pPr algn="just" fontAlgn="base"/>
            <a:r>
              <a:rPr lang="tr-TR" sz="1400" b="1" dirty="0" err="1">
                <a:latin typeface="Palatino Linotype" panose="02040502050505030304" pitchFamily="18" charset="0"/>
              </a:rPr>
              <a:t>Organization</a:t>
            </a:r>
            <a:r>
              <a:rPr lang="tr-TR" sz="1400" b="1" dirty="0">
                <a:latin typeface="Palatino Linotype" panose="02040502050505030304" pitchFamily="18" charset="0"/>
              </a:rPr>
              <a:t> :</a:t>
            </a:r>
            <a:r>
              <a:rPr lang="tr-TR" sz="1400" dirty="0">
                <a:latin typeface="Palatino Linotype" panose="02040502050505030304" pitchFamily="18" charset="0"/>
              </a:rPr>
              <a:t> Kullanıcının  çalıştığı departmanı ve görevini yazabileceğimiz alandır.</a:t>
            </a:r>
          </a:p>
          <a:p>
            <a:pPr algn="just" fontAlgn="base"/>
            <a:r>
              <a:rPr lang="tr-TR" sz="1400" b="1" dirty="0" err="1">
                <a:latin typeface="Palatino Linotype" panose="02040502050505030304" pitchFamily="18" charset="0"/>
              </a:rPr>
              <a:t>Member</a:t>
            </a:r>
            <a:r>
              <a:rPr lang="tr-TR" sz="1400" b="1" dirty="0">
                <a:latin typeface="Palatino Linotype" panose="02040502050505030304" pitchFamily="18" charset="0"/>
              </a:rPr>
              <a:t> Of :</a:t>
            </a:r>
            <a:r>
              <a:rPr lang="tr-TR" sz="1400" dirty="0">
                <a:latin typeface="Palatino Linotype" panose="02040502050505030304" pitchFamily="18" charset="0"/>
              </a:rPr>
              <a:t> Kullanıcı hesabının üyesi olduğu grupları gösterir</a:t>
            </a:r>
            <a:r>
              <a:rPr lang="tr-TR" sz="1400" dirty="0" smtClean="0">
                <a:latin typeface="Palatino Linotype" panose="02040502050505030304" pitchFamily="18" charset="0"/>
              </a:rPr>
              <a:t>.</a:t>
            </a:r>
            <a:endParaRPr lang="tr-TR" sz="1400" dirty="0">
              <a:latin typeface="Palatino Linotype" panose="0204050205050503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45" y="1772816"/>
            <a:ext cx="2968810" cy="3728601"/>
          </a:xfrm>
          <a:prstGeom prst="rect">
            <a:avLst/>
          </a:prstGeom>
        </p:spPr>
      </p:pic>
    </p:spTree>
    <p:extLst>
      <p:ext uri="{BB962C8B-B14F-4D97-AF65-F5344CB8AC3E}">
        <p14:creationId xmlns:p14="http://schemas.microsoft.com/office/powerpoint/2010/main" val="181533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Kullanıcı Hesaplarının Yönetilmesi</a:t>
            </a:r>
            <a:endParaRPr lang="tr-TR" sz="2800" dirty="0">
              <a:latin typeface="Palatino Linotype" panose="02040502050505030304" pitchFamily="18" charset="0"/>
            </a:endParaRPr>
          </a:p>
        </p:txBody>
      </p:sp>
      <p:sp>
        <p:nvSpPr>
          <p:cNvPr id="6" name="Unvan 1"/>
          <p:cNvSpPr txBox="1">
            <a:spLocks/>
          </p:cNvSpPr>
          <p:nvPr/>
        </p:nvSpPr>
        <p:spPr>
          <a:xfrm>
            <a:off x="3563888" y="1417638"/>
            <a:ext cx="5122912" cy="43876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r>
              <a:rPr lang="tr-TR" sz="1400" b="1" dirty="0">
                <a:latin typeface="Palatino Linotype" panose="02040502050505030304" pitchFamily="18" charset="0"/>
              </a:rPr>
              <a:t>Dial-in : </a:t>
            </a:r>
            <a:r>
              <a:rPr lang="tr-TR" sz="1400" dirty="0">
                <a:latin typeface="Palatino Linotype" panose="02040502050505030304" pitchFamily="18" charset="0"/>
              </a:rPr>
              <a:t>Kullanıcının  networke uzaktan erişim izinleri ve geri arama ayarlarını içerir. Özellikle VPN </a:t>
            </a:r>
            <a:r>
              <a:rPr lang="tr-TR" sz="1400" dirty="0" err="1">
                <a:latin typeface="Palatino Linotype" panose="02040502050505030304" pitchFamily="18" charset="0"/>
              </a:rPr>
              <a:t>vb</a:t>
            </a:r>
            <a:r>
              <a:rPr lang="tr-TR" sz="1400" dirty="0">
                <a:latin typeface="Palatino Linotype" panose="02040502050505030304" pitchFamily="18" charset="0"/>
              </a:rPr>
              <a:t> uygulamalar kullanıyorsak bu alanı kullanabiliriz  VPN bağlantısı ile gelen kullanıcılara bu alan üzerinden statik ip adresi dağıtabiliriz  </a:t>
            </a:r>
            <a:r>
              <a:rPr lang="tr-TR" sz="1400" dirty="0" err="1">
                <a:latin typeface="Palatino Linotype" panose="02040502050505030304" pitchFamily="18" charset="0"/>
              </a:rPr>
              <a:t>vb</a:t>
            </a:r>
            <a:r>
              <a:rPr lang="tr-TR" sz="1400" dirty="0">
                <a:latin typeface="Palatino Linotype" panose="02040502050505030304" pitchFamily="18" charset="0"/>
              </a:rPr>
              <a:t> </a:t>
            </a:r>
          </a:p>
          <a:p>
            <a:pPr algn="l" fontAlgn="base"/>
            <a:endParaRPr lang="tr-TR" sz="1400" b="1" dirty="0" smtClean="0">
              <a:latin typeface="Palatino Linotype" panose="02040502050505030304" pitchFamily="18" charset="0"/>
            </a:endParaRPr>
          </a:p>
          <a:p>
            <a:pPr algn="l" fontAlgn="base"/>
            <a:r>
              <a:rPr lang="tr-TR" sz="1400" b="1" dirty="0" smtClean="0">
                <a:latin typeface="Palatino Linotype" panose="02040502050505030304" pitchFamily="18" charset="0"/>
              </a:rPr>
              <a:t>Environment </a:t>
            </a:r>
            <a:r>
              <a:rPr lang="tr-TR" sz="1400" b="1" dirty="0">
                <a:latin typeface="Palatino Linotype" panose="02040502050505030304" pitchFamily="18" charset="0"/>
              </a:rPr>
              <a:t>:</a:t>
            </a:r>
            <a:r>
              <a:rPr lang="tr-TR" sz="1400" dirty="0">
                <a:latin typeface="Palatino Linotype" panose="02040502050505030304" pitchFamily="18" charset="0"/>
              </a:rPr>
              <a:t> Kullanıcı </a:t>
            </a:r>
            <a:r>
              <a:rPr lang="tr-TR" sz="1400" b="1" dirty="0">
                <a:latin typeface="Palatino Linotype" panose="02040502050505030304" pitchFamily="18" charset="0"/>
              </a:rPr>
              <a:t>“Terminal Services”</a:t>
            </a:r>
            <a:r>
              <a:rPr lang="tr-TR" sz="1400" dirty="0">
                <a:latin typeface="Palatino Linotype" panose="02040502050505030304" pitchFamily="18" charset="0"/>
              </a:rPr>
              <a:t> aracılığı ile bağlandığında çalıştırılacak uygulamaların </a:t>
            </a:r>
            <a:r>
              <a:rPr lang="tr-TR" sz="1400" dirty="0" err="1">
                <a:latin typeface="Palatino Linotype" panose="02040502050505030304" pitchFamily="18" charset="0"/>
              </a:rPr>
              <a:t>path</a:t>
            </a:r>
            <a:r>
              <a:rPr lang="tr-TR" sz="1400" dirty="0">
                <a:latin typeface="Palatino Linotype" panose="02040502050505030304" pitchFamily="18" charset="0"/>
              </a:rPr>
              <a:t> ini  girebileceğimiz alandır.</a:t>
            </a:r>
          </a:p>
          <a:p>
            <a:pPr algn="l" fontAlgn="base"/>
            <a:endParaRPr lang="tr-TR" sz="1400" b="1" dirty="0" smtClean="0">
              <a:latin typeface="Palatino Linotype" panose="02040502050505030304" pitchFamily="18" charset="0"/>
            </a:endParaRPr>
          </a:p>
          <a:p>
            <a:pPr algn="l" fontAlgn="base"/>
            <a:r>
              <a:rPr lang="tr-TR" sz="1400" b="1" dirty="0" smtClean="0">
                <a:latin typeface="Palatino Linotype" panose="02040502050505030304" pitchFamily="18" charset="0"/>
              </a:rPr>
              <a:t>Terminal </a:t>
            </a:r>
            <a:r>
              <a:rPr lang="tr-TR" sz="1400" b="1" dirty="0">
                <a:latin typeface="Palatino Linotype" panose="02040502050505030304" pitchFamily="18" charset="0"/>
              </a:rPr>
              <a:t>Services Profile :</a:t>
            </a:r>
            <a:r>
              <a:rPr lang="tr-TR" sz="1400" dirty="0">
                <a:latin typeface="Palatino Linotype" panose="02040502050505030304" pitchFamily="18" charset="0"/>
              </a:rPr>
              <a:t> Kullanıcının  </a:t>
            </a:r>
            <a:r>
              <a:rPr lang="tr-TR" sz="1400" b="1" dirty="0">
                <a:latin typeface="Palatino Linotype" panose="02040502050505030304" pitchFamily="18" charset="0"/>
              </a:rPr>
              <a:t>“Terminal </a:t>
            </a:r>
            <a:endParaRPr lang="tr-TR" sz="1400" b="1" dirty="0" smtClean="0">
              <a:latin typeface="Palatino Linotype" panose="02040502050505030304" pitchFamily="18" charset="0"/>
            </a:endParaRPr>
          </a:p>
          <a:p>
            <a:pPr algn="l" fontAlgn="base"/>
            <a:r>
              <a:rPr lang="tr-TR" sz="1400" b="1" dirty="0" smtClean="0">
                <a:latin typeface="Palatino Linotype" panose="02040502050505030304" pitchFamily="18" charset="0"/>
              </a:rPr>
              <a:t>Services</a:t>
            </a:r>
            <a:r>
              <a:rPr lang="tr-TR" sz="1400" b="1" dirty="0">
                <a:latin typeface="Palatino Linotype" panose="02040502050505030304" pitchFamily="18" charset="0"/>
              </a:rPr>
              <a:t>”</a:t>
            </a:r>
            <a:r>
              <a:rPr lang="tr-TR" sz="1400" dirty="0">
                <a:latin typeface="Palatino Linotype" panose="02040502050505030304" pitchFamily="18" charset="0"/>
              </a:rPr>
              <a:t> profilini belirler.</a:t>
            </a:r>
          </a:p>
          <a:p>
            <a:pPr algn="l" fontAlgn="base"/>
            <a:endParaRPr lang="tr-TR" sz="1400" b="1" dirty="0" smtClean="0">
              <a:latin typeface="Palatino Linotype" panose="02040502050505030304" pitchFamily="18" charset="0"/>
            </a:endParaRPr>
          </a:p>
          <a:p>
            <a:pPr algn="l" fontAlgn="base"/>
            <a:r>
              <a:rPr lang="tr-TR" sz="1400" b="1" dirty="0" smtClean="0">
                <a:latin typeface="Palatino Linotype" panose="02040502050505030304" pitchFamily="18" charset="0"/>
              </a:rPr>
              <a:t>Remote </a:t>
            </a:r>
            <a:r>
              <a:rPr lang="tr-TR" sz="1400" b="1" dirty="0">
                <a:latin typeface="Palatino Linotype" panose="02040502050505030304" pitchFamily="18" charset="0"/>
              </a:rPr>
              <a:t>Control :</a:t>
            </a:r>
            <a:r>
              <a:rPr lang="tr-TR" sz="1400" dirty="0">
                <a:latin typeface="Palatino Linotype" panose="02040502050505030304" pitchFamily="18" charset="0"/>
              </a:rPr>
              <a:t> Kullanıcının </a:t>
            </a:r>
            <a:r>
              <a:rPr lang="tr-TR" sz="1400" b="1" dirty="0">
                <a:latin typeface="Palatino Linotype" panose="02040502050505030304" pitchFamily="18" charset="0"/>
              </a:rPr>
              <a:t>“</a:t>
            </a:r>
            <a:r>
              <a:rPr lang="tr-TR" sz="1400" b="1" dirty="0" smtClean="0">
                <a:latin typeface="Palatino Linotype" panose="02040502050505030304" pitchFamily="18" charset="0"/>
              </a:rPr>
              <a:t>Terminal Services”</a:t>
            </a:r>
            <a:r>
              <a:rPr lang="tr-TR" sz="1400" dirty="0" smtClean="0">
                <a:latin typeface="Palatino Linotype" panose="02040502050505030304" pitchFamily="18" charset="0"/>
              </a:rPr>
              <a:t> bağlantısını </a:t>
            </a:r>
            <a:r>
              <a:rPr lang="tr-TR" sz="1400" dirty="0">
                <a:latin typeface="Palatino Linotype" panose="02040502050505030304" pitchFamily="18" charset="0"/>
              </a:rPr>
              <a:t>uzaktan kontrol etme ayarlarını içerir.</a:t>
            </a:r>
          </a:p>
          <a:p>
            <a:pPr algn="l" fontAlgn="base"/>
            <a:endParaRPr lang="tr-TR" sz="1400" b="1" dirty="0" smtClean="0">
              <a:latin typeface="Palatino Linotype" panose="02040502050505030304" pitchFamily="18" charset="0"/>
            </a:endParaRPr>
          </a:p>
          <a:p>
            <a:pPr algn="l" fontAlgn="base"/>
            <a:r>
              <a:rPr lang="tr-TR" sz="1400" b="1" dirty="0" err="1" smtClean="0">
                <a:latin typeface="Palatino Linotype" panose="02040502050505030304" pitchFamily="18" charset="0"/>
              </a:rPr>
              <a:t>Sessions</a:t>
            </a:r>
            <a:r>
              <a:rPr lang="tr-TR" sz="1400" b="1" dirty="0" smtClean="0">
                <a:latin typeface="Palatino Linotype" panose="02040502050505030304" pitchFamily="18" charset="0"/>
              </a:rPr>
              <a:t> </a:t>
            </a:r>
            <a:r>
              <a:rPr lang="tr-TR" sz="1400" b="1" dirty="0">
                <a:latin typeface="Palatino Linotype" panose="02040502050505030304" pitchFamily="18" charset="0"/>
              </a:rPr>
              <a:t>:</a:t>
            </a:r>
            <a:r>
              <a:rPr lang="tr-TR" sz="1400" dirty="0">
                <a:latin typeface="Palatino Linotype" panose="02040502050505030304" pitchFamily="18" charset="0"/>
              </a:rPr>
              <a:t> Kullanıcının </a:t>
            </a:r>
            <a:r>
              <a:rPr lang="tr-TR" sz="1400" b="1" dirty="0">
                <a:latin typeface="Palatino Linotype" panose="02040502050505030304" pitchFamily="18" charset="0"/>
              </a:rPr>
              <a:t>“Terminal Services” </a:t>
            </a:r>
            <a:r>
              <a:rPr lang="tr-TR" sz="1400" dirty="0">
                <a:latin typeface="Palatino Linotype" panose="02040502050505030304" pitchFamily="18" charset="0"/>
              </a:rPr>
              <a:t>ayarlarını içerir</a:t>
            </a:r>
            <a:r>
              <a:rPr lang="tr-TR" sz="1400" dirty="0" smtClean="0">
                <a:latin typeface="Palatino Linotype" panose="02040502050505030304" pitchFamily="18" charset="0"/>
              </a:rPr>
              <a:t>.</a:t>
            </a:r>
            <a:endParaRPr lang="tr-TR" sz="1400" dirty="0">
              <a:latin typeface="Palatino Linotype" panose="0204050205050503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45" y="1772816"/>
            <a:ext cx="2968810" cy="3728601"/>
          </a:xfrm>
          <a:prstGeom prst="rect">
            <a:avLst/>
          </a:prstGeom>
        </p:spPr>
      </p:pic>
    </p:spTree>
    <p:extLst>
      <p:ext uri="{BB962C8B-B14F-4D97-AF65-F5344CB8AC3E}">
        <p14:creationId xmlns:p14="http://schemas.microsoft.com/office/powerpoint/2010/main" val="127841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Kullanıcı Hesaplarının Yönetilmesi</a:t>
            </a:r>
            <a:endParaRPr lang="tr-TR" sz="2800" dirty="0">
              <a:latin typeface="Palatino Linotype" panose="02040502050505030304" pitchFamily="18" charset="0"/>
            </a:endParaRPr>
          </a:p>
        </p:txBody>
      </p:sp>
      <p:sp>
        <p:nvSpPr>
          <p:cNvPr id="6" name="Unvan 1"/>
          <p:cNvSpPr txBox="1">
            <a:spLocks/>
          </p:cNvSpPr>
          <p:nvPr/>
        </p:nvSpPr>
        <p:spPr>
          <a:xfrm>
            <a:off x="3635896" y="1556792"/>
            <a:ext cx="5050904"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r>
              <a:rPr lang="tr-TR" sz="1400" b="1" dirty="0" smtClean="0">
                <a:latin typeface="Palatino Linotype" panose="02040502050505030304" pitchFamily="18" charset="0"/>
              </a:rPr>
              <a:t>User </a:t>
            </a:r>
            <a:r>
              <a:rPr lang="tr-TR" sz="1400" b="1" dirty="0">
                <a:latin typeface="Palatino Linotype" panose="02040502050505030304" pitchFamily="18" charset="0"/>
              </a:rPr>
              <a:t>logon name : </a:t>
            </a:r>
            <a:r>
              <a:rPr lang="tr-TR" sz="1400" dirty="0">
                <a:latin typeface="Palatino Linotype" panose="02040502050505030304" pitchFamily="18" charset="0"/>
              </a:rPr>
              <a:t>Kullanıcının  domaine logon olurken belirtmek zorunda olduğu kullanıcı adıdır. E-mail adreslerine </a:t>
            </a:r>
            <a:r>
              <a:rPr lang="tr-TR" sz="1400" dirty="0" smtClean="0">
                <a:latin typeface="Palatino Linotype" panose="02040502050505030304" pitchFamily="18" charset="0"/>
              </a:rPr>
              <a:t>benzer. Diğer </a:t>
            </a:r>
            <a:r>
              <a:rPr lang="tr-TR" sz="1400" dirty="0">
                <a:latin typeface="Palatino Linotype" panose="02040502050505030304" pitchFamily="18" charset="0"/>
              </a:rPr>
              <a:t>adı “UPN” (User </a:t>
            </a:r>
            <a:r>
              <a:rPr lang="tr-TR" sz="1400" dirty="0" err="1">
                <a:latin typeface="Palatino Linotype" panose="02040502050505030304" pitchFamily="18" charset="0"/>
              </a:rPr>
              <a:t>Principal</a:t>
            </a:r>
            <a:r>
              <a:rPr lang="tr-TR" sz="1400" dirty="0">
                <a:latin typeface="Palatino Linotype" panose="02040502050505030304" pitchFamily="18" charset="0"/>
              </a:rPr>
              <a:t> Name). Active </a:t>
            </a:r>
            <a:r>
              <a:rPr lang="tr-TR" sz="1400" dirty="0" err="1">
                <a:latin typeface="Palatino Linotype" panose="02040502050505030304" pitchFamily="18" charset="0"/>
              </a:rPr>
              <a:t>Directory’de</a:t>
            </a:r>
            <a:r>
              <a:rPr lang="tr-TR" sz="1400" dirty="0">
                <a:latin typeface="Palatino Linotype" panose="02040502050505030304" pitchFamily="18" charset="0"/>
              </a:rPr>
              <a:t> eşsiz olmak zorundadır.</a:t>
            </a:r>
          </a:p>
          <a:p>
            <a:pPr algn="l" fontAlgn="base"/>
            <a:endParaRPr lang="tr-TR" sz="1400" dirty="0">
              <a:latin typeface="Palatino Linotype" panose="02040502050505030304" pitchFamily="18" charset="0"/>
            </a:endParaRPr>
          </a:p>
          <a:p>
            <a:pPr algn="l" fontAlgn="base"/>
            <a:r>
              <a:rPr lang="tr-TR" sz="1400" b="1" dirty="0">
                <a:latin typeface="Palatino Linotype" panose="02040502050505030304" pitchFamily="18" charset="0"/>
              </a:rPr>
              <a:t>User logon name (</a:t>
            </a:r>
            <a:r>
              <a:rPr lang="tr-TR" sz="1400" b="1" dirty="0" err="1">
                <a:latin typeface="Palatino Linotype" panose="02040502050505030304" pitchFamily="18" charset="0"/>
              </a:rPr>
              <a:t>pre</a:t>
            </a:r>
            <a:r>
              <a:rPr lang="tr-TR" sz="1400" b="1" dirty="0">
                <a:latin typeface="Palatino Linotype" panose="02040502050505030304" pitchFamily="18" charset="0"/>
              </a:rPr>
              <a:t>-Windows 2000) : </a:t>
            </a:r>
            <a:r>
              <a:rPr lang="tr-TR" sz="1400" dirty="0">
                <a:latin typeface="Palatino Linotype" panose="02040502050505030304" pitchFamily="18" charset="0"/>
              </a:rPr>
              <a:t>Kullanıcının , Windows 2000 öncesi işletim sistemlerinden logon olurken kullandığı kullanıcı adıdır. Domain de eşsiz olmak zorundadır</a:t>
            </a:r>
            <a:r>
              <a:rPr lang="tr-TR" sz="1400" dirty="0" smtClean="0">
                <a:latin typeface="Palatino Linotype" panose="02040502050505030304" pitchFamily="18" charset="0"/>
              </a:rPr>
              <a:t>.</a:t>
            </a:r>
          </a:p>
          <a:p>
            <a:pPr algn="l" fontAlgn="base"/>
            <a:endParaRPr lang="tr-TR" sz="1400" dirty="0">
              <a:latin typeface="Palatino Linotype" panose="02040502050505030304" pitchFamily="18" charset="0"/>
            </a:endParaRPr>
          </a:p>
          <a:p>
            <a:pPr algn="l" fontAlgn="base"/>
            <a:r>
              <a:rPr lang="tr-TR" sz="1400" b="1" dirty="0" err="1">
                <a:latin typeface="Palatino Linotype" panose="02040502050505030304" pitchFamily="18" charset="0"/>
              </a:rPr>
              <a:t>Log</a:t>
            </a:r>
            <a:r>
              <a:rPr lang="tr-TR" sz="1400" b="1" dirty="0">
                <a:latin typeface="Palatino Linotype" panose="02040502050505030304" pitchFamily="18" charset="0"/>
              </a:rPr>
              <a:t> On </a:t>
            </a:r>
            <a:r>
              <a:rPr lang="tr-TR" sz="1400" b="1" dirty="0" err="1">
                <a:latin typeface="Palatino Linotype" panose="02040502050505030304" pitchFamily="18" charset="0"/>
              </a:rPr>
              <a:t>To</a:t>
            </a:r>
            <a:r>
              <a:rPr lang="tr-TR" sz="1400" b="1" dirty="0">
                <a:latin typeface="Palatino Linotype" panose="02040502050505030304" pitchFamily="18" charset="0"/>
              </a:rPr>
              <a:t> : </a:t>
            </a:r>
            <a:r>
              <a:rPr lang="tr-TR" sz="1400" dirty="0">
                <a:latin typeface="Palatino Linotype" panose="02040502050505030304" pitchFamily="18" charset="0"/>
              </a:rPr>
              <a:t>Kullanıcının domaine logon olurken kullanabileceği bilgisayarları belirtebileceğimiz bir alan sağlar. </a:t>
            </a:r>
            <a:r>
              <a:rPr lang="tr-TR" sz="1400" dirty="0" smtClean="0">
                <a:latin typeface="Palatino Linotype" panose="02040502050505030304" pitchFamily="18" charset="0"/>
              </a:rPr>
              <a:t>Varsayılan </a:t>
            </a:r>
            <a:r>
              <a:rPr lang="tr-TR" sz="1400" dirty="0">
                <a:latin typeface="Palatino Linotype" panose="02040502050505030304" pitchFamily="18" charset="0"/>
              </a:rPr>
              <a:t>olarak domain kullanıcıları DC hariç tüm bilgisayarlardan logon olabilirler.</a:t>
            </a:r>
          </a:p>
          <a:p>
            <a:pPr algn="l" fontAlgn="base"/>
            <a:endParaRPr lang="tr-TR" sz="1400" dirty="0">
              <a:latin typeface="Palatino Linotype" panose="0204050205050503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18" y="1772816"/>
            <a:ext cx="2941064" cy="3728601"/>
          </a:xfrm>
          <a:prstGeom prst="rect">
            <a:avLst/>
          </a:prstGeom>
        </p:spPr>
      </p:pic>
    </p:spTree>
    <p:extLst>
      <p:ext uri="{BB962C8B-B14F-4D97-AF65-F5344CB8AC3E}">
        <p14:creationId xmlns:p14="http://schemas.microsoft.com/office/powerpoint/2010/main" val="273931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Kullanıcı Hesaplarının Yönetilmesi</a:t>
            </a:r>
            <a:endParaRPr lang="tr-TR" sz="2800" dirty="0">
              <a:latin typeface="Palatino Linotype" panose="0204050205050503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988840"/>
            <a:ext cx="4762670" cy="2953230"/>
          </a:xfrm>
          <a:prstGeom prst="rect">
            <a:avLst/>
          </a:prstGeom>
        </p:spPr>
      </p:pic>
      <p:sp>
        <p:nvSpPr>
          <p:cNvPr id="5" name="Unvan 1"/>
          <p:cNvSpPr txBox="1">
            <a:spLocks/>
          </p:cNvSpPr>
          <p:nvPr/>
        </p:nvSpPr>
        <p:spPr>
          <a:xfrm>
            <a:off x="755576" y="2132856"/>
            <a:ext cx="2376264" cy="3384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r>
              <a:rPr lang="tr-TR" sz="1400" b="1" dirty="0">
                <a:latin typeface="Palatino Linotype" panose="02040502050505030304" pitchFamily="18" charset="0"/>
              </a:rPr>
              <a:t>Logon </a:t>
            </a:r>
            <a:r>
              <a:rPr lang="tr-TR" sz="1400" b="1" dirty="0" err="1">
                <a:latin typeface="Palatino Linotype" panose="02040502050505030304" pitchFamily="18" charset="0"/>
              </a:rPr>
              <a:t>Hours</a:t>
            </a:r>
            <a:r>
              <a:rPr lang="tr-TR" sz="1400" b="1" dirty="0">
                <a:latin typeface="Palatino Linotype" panose="02040502050505030304" pitchFamily="18" charset="0"/>
              </a:rPr>
              <a:t> : </a:t>
            </a:r>
            <a:r>
              <a:rPr lang="tr-TR" sz="1400" dirty="0">
                <a:latin typeface="Palatino Linotype" panose="02040502050505030304" pitchFamily="18" charset="0"/>
              </a:rPr>
              <a:t>Kullanıcının  domaine hangi saatler arası logon olabileceğini belirleyebileceğimiz alan sağlar. Şekilde mavi renkle gösterilen saatler de kullanıcı logon olabilir. Diğer saatlerde logon olmasına izin verilmez. Varsayılan olarak kullanıcılar 7 gün 24 saat logon olabilirler.</a:t>
            </a:r>
          </a:p>
          <a:p>
            <a:pPr algn="l" fontAlgn="base"/>
            <a:endParaRPr lang="tr-TR" sz="1400" dirty="0" smtClean="0">
              <a:latin typeface="Palatino Linotype" panose="02040502050505030304" pitchFamily="18" charset="0"/>
            </a:endParaRPr>
          </a:p>
          <a:p>
            <a:pPr algn="l" fontAlgn="base"/>
            <a:r>
              <a:rPr lang="tr-TR" sz="1400" dirty="0" smtClean="0">
                <a:latin typeface="Palatino Linotype" panose="02040502050505030304" pitchFamily="18" charset="0"/>
              </a:rPr>
              <a:t>Ekran görüntüsündeki saatlere göre kullanıcı Cumartesi öğleden sonra Pazartesi gününe kadar logon olamaz.</a:t>
            </a:r>
            <a:endParaRPr lang="tr-TR" sz="1400" dirty="0">
              <a:latin typeface="Palatino Linotype" panose="02040502050505030304" pitchFamily="18" charset="0"/>
            </a:endParaRPr>
          </a:p>
        </p:txBody>
      </p:sp>
    </p:spTree>
    <p:extLst>
      <p:ext uri="{BB962C8B-B14F-4D97-AF65-F5344CB8AC3E}">
        <p14:creationId xmlns:p14="http://schemas.microsoft.com/office/powerpoint/2010/main" val="3079845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Active </a:t>
            </a:r>
            <a:r>
              <a:rPr lang="tr-TR" sz="2800" dirty="0" err="1" smtClean="0">
                <a:latin typeface="Palatino Linotype" panose="02040502050505030304" pitchFamily="18" charset="0"/>
              </a:rPr>
              <a:t>Dierctory</a:t>
            </a:r>
            <a:r>
              <a:rPr lang="tr-TR" sz="2800" dirty="0" smtClean="0">
                <a:latin typeface="Palatino Linotype" panose="02040502050505030304" pitchFamily="18" charset="0"/>
              </a:rPr>
              <a:t> </a:t>
            </a:r>
            <a:r>
              <a:rPr lang="tr-TR" sz="2800" dirty="0" err="1" smtClean="0">
                <a:latin typeface="Palatino Linotype" panose="02040502050505030304" pitchFamily="18" charset="0"/>
              </a:rPr>
              <a:t>Group</a:t>
            </a:r>
            <a:r>
              <a:rPr lang="tr-TR" sz="2800" dirty="0" smtClean="0">
                <a:latin typeface="Palatino Linotype" panose="02040502050505030304" pitchFamily="18" charset="0"/>
              </a:rPr>
              <a:t> Kavramı</a:t>
            </a:r>
            <a:endParaRPr lang="tr-TR" sz="2800" dirty="0">
              <a:latin typeface="Palatino Linotype" panose="02040502050505030304" pitchFamily="18" charset="0"/>
            </a:endParaRPr>
          </a:p>
        </p:txBody>
      </p:sp>
      <p:sp>
        <p:nvSpPr>
          <p:cNvPr id="5" name="Unvan 1"/>
          <p:cNvSpPr txBox="1">
            <a:spLocks/>
          </p:cNvSpPr>
          <p:nvPr/>
        </p:nvSpPr>
        <p:spPr>
          <a:xfrm>
            <a:off x="755576" y="2132856"/>
            <a:ext cx="7416824" cy="3384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r>
              <a:rPr lang="tr-TR" sz="1400" b="1" dirty="0" smtClean="0">
                <a:latin typeface="Palatino Linotype" panose="02040502050505030304" pitchFamily="18" charset="0"/>
              </a:rPr>
              <a:t>GRUPLAR</a:t>
            </a:r>
          </a:p>
          <a:p>
            <a:pPr algn="just" fontAlgn="base"/>
            <a:endParaRPr lang="tr-TR" sz="1400" b="1" dirty="0">
              <a:latin typeface="Palatino Linotype" panose="02040502050505030304" pitchFamily="18" charset="0"/>
            </a:endParaRPr>
          </a:p>
          <a:p>
            <a:pPr algn="just" fontAlgn="base"/>
            <a:r>
              <a:rPr lang="tr-TR" sz="1400" dirty="0" smtClean="0">
                <a:latin typeface="Palatino Linotype" panose="02040502050505030304" pitchFamily="18" charset="0"/>
              </a:rPr>
              <a:t>	Grup </a:t>
            </a:r>
            <a:r>
              <a:rPr lang="tr-TR" sz="1400" dirty="0">
                <a:latin typeface="Palatino Linotype" panose="02040502050505030304" pitchFamily="18" charset="0"/>
              </a:rPr>
              <a:t>bir kullanıcı hesabı topluluğudur. Gruplar, benzer türde kullanıcılara izinler vermek için kullanılır. Gruplar aracılığı ile bir çok kullanıcıya aynı anda paylaştırılmış bir kaynak üzerinde izin verilebilir. Guruba gerekli izinler verildikten sonra kullanıcıları bu grubun üyesi yaparak kaynağa erişmeleri sağlanabilir. Bir kullanıcı üyesi olduğu grupların izinlerinin ve haklarının tamamına sahiptir. Dolayısıyla kullanıcıları doğru grupların üyesi yapmak önemlidir.</a:t>
            </a:r>
          </a:p>
          <a:p>
            <a:pPr algn="just" fontAlgn="base"/>
            <a:r>
              <a:rPr lang="tr-TR" sz="1400" dirty="0">
                <a:latin typeface="Palatino Linotype" panose="02040502050505030304" pitchFamily="18" charset="0"/>
              </a:rPr>
              <a:t> </a:t>
            </a:r>
          </a:p>
          <a:p>
            <a:pPr marL="285750" indent="-285750" algn="just" fontAlgn="base">
              <a:buFont typeface="Wingdings" panose="05000000000000000000" pitchFamily="2" charset="2"/>
              <a:buChar char="ü"/>
            </a:pPr>
            <a:r>
              <a:rPr lang="tr-TR" sz="1400" dirty="0">
                <a:latin typeface="Palatino Linotype" panose="02040502050505030304" pitchFamily="18" charset="0"/>
              </a:rPr>
              <a:t>Gruplar başka grupların üyesi olabilir.</a:t>
            </a:r>
          </a:p>
          <a:p>
            <a:pPr marL="285750" indent="-285750" algn="just" fontAlgn="base">
              <a:buFont typeface="Wingdings" panose="05000000000000000000" pitchFamily="2" charset="2"/>
              <a:buChar char="ü"/>
            </a:pPr>
            <a:r>
              <a:rPr lang="tr-TR" sz="1400" dirty="0">
                <a:latin typeface="Palatino Linotype" panose="02040502050505030304" pitchFamily="18" charset="0"/>
              </a:rPr>
              <a:t>Kullanıcılar birden fazla grubun üyesi olabilir.</a:t>
            </a:r>
          </a:p>
          <a:p>
            <a:pPr marL="285750" indent="-285750" algn="just" fontAlgn="base">
              <a:buFont typeface="Wingdings" panose="05000000000000000000" pitchFamily="2" charset="2"/>
              <a:buChar char="ü"/>
            </a:pPr>
            <a:r>
              <a:rPr lang="tr-TR" sz="1400" dirty="0">
                <a:latin typeface="Palatino Linotype" panose="02040502050505030304" pitchFamily="18" charset="0"/>
              </a:rPr>
              <a:t>Kullanıcılar üyesi oldukları tüm grupların izinlerine ve haklarına sahip olurlar.</a:t>
            </a:r>
          </a:p>
          <a:p>
            <a:pPr marL="285750" indent="-285750" algn="just" fontAlgn="base">
              <a:buFont typeface="Wingdings" panose="05000000000000000000" pitchFamily="2" charset="2"/>
              <a:buChar char="ü"/>
            </a:pPr>
            <a:r>
              <a:rPr lang="tr-TR" sz="1400" dirty="0">
                <a:latin typeface="Palatino Linotype" panose="02040502050505030304" pitchFamily="18" charset="0"/>
              </a:rPr>
              <a:t>Windows Server </a:t>
            </a:r>
            <a:r>
              <a:rPr lang="tr-TR" sz="1400" dirty="0" smtClean="0">
                <a:latin typeface="Palatino Linotype" panose="02040502050505030304" pitchFamily="18" charset="0"/>
              </a:rPr>
              <a:t>2008’te </a:t>
            </a:r>
            <a:r>
              <a:rPr lang="tr-TR" sz="1400" dirty="0">
                <a:latin typeface="Palatino Linotype" panose="02040502050505030304" pitchFamily="18" charset="0"/>
              </a:rPr>
              <a:t>Yerel ve Domain Gruplar olmak üzere iki tip grup oluşturulabilir.</a:t>
            </a:r>
          </a:p>
        </p:txBody>
      </p:sp>
    </p:spTree>
    <p:extLst>
      <p:ext uri="{BB962C8B-B14F-4D97-AF65-F5344CB8AC3E}">
        <p14:creationId xmlns:p14="http://schemas.microsoft.com/office/powerpoint/2010/main" val="105689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Yerel Grup Oluşturma</a:t>
            </a:r>
            <a:endParaRPr lang="tr-TR" sz="2800" dirty="0">
              <a:latin typeface="Palatino Linotype" panose="02040502050505030304" pitchFamily="18" charset="0"/>
            </a:endParaRPr>
          </a:p>
        </p:txBody>
      </p:sp>
      <p:sp>
        <p:nvSpPr>
          <p:cNvPr id="5" name="Unvan 1"/>
          <p:cNvSpPr txBox="1">
            <a:spLocks/>
          </p:cNvSpPr>
          <p:nvPr/>
        </p:nvSpPr>
        <p:spPr>
          <a:xfrm>
            <a:off x="755576" y="2132856"/>
            <a:ext cx="7416824" cy="3384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endParaRPr lang="tr-TR" sz="1400" dirty="0">
              <a:latin typeface="Palatino Linotype" panose="02040502050505030304" pitchFamily="18" charset="0"/>
            </a:endParaRPr>
          </a:p>
        </p:txBody>
      </p:sp>
      <p:sp>
        <p:nvSpPr>
          <p:cNvPr id="3" name="Dikdörtgen 2"/>
          <p:cNvSpPr/>
          <p:nvPr/>
        </p:nvSpPr>
        <p:spPr>
          <a:xfrm>
            <a:off x="1115616" y="1628800"/>
            <a:ext cx="7272808" cy="3539430"/>
          </a:xfrm>
          <a:prstGeom prst="rect">
            <a:avLst/>
          </a:prstGeom>
        </p:spPr>
        <p:txBody>
          <a:bodyPr wrap="square">
            <a:spAutoFit/>
          </a:bodyPr>
          <a:lstStyle/>
          <a:p>
            <a:pPr algn="just" fontAlgn="base"/>
            <a:r>
              <a:rPr lang="tr-TR" sz="1400" dirty="0" smtClean="0">
                <a:solidFill>
                  <a:srgbClr val="000000"/>
                </a:solidFill>
                <a:latin typeface="Palatino Linotype" panose="02040502050505030304" pitchFamily="18" charset="0"/>
              </a:rPr>
              <a:t>Yerel gruplar </a:t>
            </a:r>
            <a:r>
              <a:rPr lang="tr-TR" sz="1400" dirty="0" err="1" smtClean="0">
                <a:solidFill>
                  <a:srgbClr val="000000"/>
                </a:solidFill>
                <a:latin typeface="Palatino Linotype" panose="02040502050505030304" pitchFamily="18" charset="0"/>
              </a:rPr>
              <a:t>workgroup</a:t>
            </a:r>
            <a:r>
              <a:rPr lang="tr-TR" sz="1400" dirty="0" smtClean="0">
                <a:solidFill>
                  <a:srgbClr val="000000"/>
                </a:solidFill>
                <a:latin typeface="Palatino Linotype" panose="02040502050505030304" pitchFamily="18" charset="0"/>
              </a:rPr>
              <a:t> networklerde kullanılan grup tipidir. Sadece oluşturuldukları bilgisayardaki kaynaklara erişebilirler . Üyeleri oluşturuldukları bilgisayardaki yerel kullanıcı hesapları olabilir. Eğer bilgisayar bir domain üyesi ise, domain kullanıcı hesapları ve domain grupları da yerel gruba üye olabilirler. Başka grupların üyesi olamazlar.</a:t>
            </a:r>
          </a:p>
          <a:p>
            <a:pPr algn="just" fontAlgn="base"/>
            <a:endParaRPr lang="tr-TR" sz="1400" dirty="0" smtClean="0">
              <a:solidFill>
                <a:srgbClr val="000000"/>
              </a:solidFill>
              <a:latin typeface="Palatino Linotype" panose="02040502050505030304" pitchFamily="18" charset="0"/>
            </a:endParaRPr>
          </a:p>
          <a:p>
            <a:pPr algn="just" fontAlgn="base"/>
            <a:r>
              <a:rPr lang="tr-TR" sz="1400" dirty="0" smtClean="0">
                <a:solidFill>
                  <a:srgbClr val="000000"/>
                </a:solidFill>
                <a:latin typeface="Palatino Linotype" panose="02040502050505030304" pitchFamily="18" charset="0"/>
              </a:rPr>
              <a:t>Bir </a:t>
            </a:r>
            <a:r>
              <a:rPr lang="tr-TR" sz="1400" dirty="0" err="1" smtClean="0">
                <a:solidFill>
                  <a:srgbClr val="000000"/>
                </a:solidFill>
                <a:latin typeface="Palatino Linotype" panose="02040502050505030304" pitchFamily="18" charset="0"/>
              </a:rPr>
              <a:t>workgroup</a:t>
            </a:r>
            <a:r>
              <a:rPr lang="tr-TR" sz="1400" dirty="0" smtClean="0">
                <a:solidFill>
                  <a:srgbClr val="000000"/>
                </a:solidFill>
                <a:latin typeface="Palatino Linotype" panose="02040502050505030304" pitchFamily="18" charset="0"/>
              </a:rPr>
              <a:t> ortamında, kaynak erişimini denetlemenin en kolay yolu:</a:t>
            </a:r>
          </a:p>
          <a:p>
            <a:pPr algn="just" fontAlgn="base"/>
            <a:r>
              <a:rPr lang="tr-TR" sz="1400" dirty="0" smtClean="0">
                <a:solidFill>
                  <a:srgbClr val="000000"/>
                </a:solidFill>
                <a:latin typeface="Palatino Linotype" panose="02040502050505030304" pitchFamily="18" charset="0"/>
              </a:rPr>
              <a:t>Aynı izin ve haklara sahip olması gereken kullanıcıları bir gruba üye yapmak ve</a:t>
            </a:r>
          </a:p>
          <a:p>
            <a:pPr algn="just" fontAlgn="base"/>
            <a:r>
              <a:rPr lang="tr-TR" sz="1400" dirty="0" smtClean="0">
                <a:solidFill>
                  <a:srgbClr val="000000"/>
                </a:solidFill>
                <a:latin typeface="Palatino Linotype" panose="02040502050505030304" pitchFamily="18" charset="0"/>
              </a:rPr>
              <a:t>Bu gruba da gerekli izin ve hakları vermektir.</a:t>
            </a:r>
          </a:p>
          <a:p>
            <a:pPr algn="just" fontAlgn="base"/>
            <a:endParaRPr lang="tr-TR" sz="1400" dirty="0" smtClean="0">
              <a:solidFill>
                <a:srgbClr val="181818"/>
              </a:solidFill>
              <a:latin typeface="Palatino Linotype" panose="02040502050505030304" pitchFamily="18" charset="0"/>
            </a:endParaRPr>
          </a:p>
          <a:p>
            <a:pPr algn="just" fontAlgn="base"/>
            <a:r>
              <a:rPr lang="tr-TR" sz="1400" dirty="0" smtClean="0">
                <a:solidFill>
                  <a:srgbClr val="000000"/>
                </a:solidFill>
                <a:latin typeface="Palatino Linotype" panose="02040502050505030304" pitchFamily="18" charset="0"/>
              </a:rPr>
              <a:t>Yerel grup oluşturmak için </a:t>
            </a:r>
            <a:r>
              <a:rPr lang="tr-TR" sz="1400" b="1" dirty="0" smtClean="0">
                <a:solidFill>
                  <a:srgbClr val="000000"/>
                </a:solidFill>
                <a:latin typeface="Palatino Linotype" panose="02040502050505030304" pitchFamily="18" charset="0"/>
              </a:rPr>
              <a:t>“</a:t>
            </a:r>
            <a:r>
              <a:rPr lang="tr-TR" sz="1400" b="1" dirty="0" err="1" smtClean="0">
                <a:solidFill>
                  <a:srgbClr val="000000"/>
                </a:solidFill>
                <a:latin typeface="Palatino Linotype" panose="02040502050505030304" pitchFamily="18" charset="0"/>
              </a:rPr>
              <a:t>Computer</a:t>
            </a:r>
            <a:r>
              <a:rPr lang="tr-TR" sz="1400" b="1" dirty="0" smtClean="0">
                <a:solidFill>
                  <a:srgbClr val="000000"/>
                </a:solidFill>
                <a:latin typeface="Palatino Linotype" panose="02040502050505030304" pitchFamily="18" charset="0"/>
              </a:rPr>
              <a:t> Management”</a:t>
            </a:r>
            <a:r>
              <a:rPr lang="tr-TR" sz="1400" dirty="0" smtClean="0">
                <a:solidFill>
                  <a:srgbClr val="000000"/>
                </a:solidFill>
                <a:latin typeface="Palatino Linotype" panose="02040502050505030304" pitchFamily="18" charset="0"/>
              </a:rPr>
              <a:t> aracı kullanılır. </a:t>
            </a:r>
          </a:p>
          <a:p>
            <a:pPr algn="just" fontAlgn="base"/>
            <a:r>
              <a:rPr lang="tr-TR" sz="1400" dirty="0" smtClean="0">
                <a:solidFill>
                  <a:srgbClr val="000000"/>
                </a:solidFill>
                <a:latin typeface="Palatino Linotype" panose="02040502050505030304" pitchFamily="18" charset="0"/>
              </a:rPr>
              <a:t>‘’My </a:t>
            </a:r>
            <a:r>
              <a:rPr lang="tr-TR" sz="1400" dirty="0" err="1" smtClean="0">
                <a:solidFill>
                  <a:srgbClr val="000000"/>
                </a:solidFill>
                <a:latin typeface="Palatino Linotype" panose="02040502050505030304" pitchFamily="18" charset="0"/>
              </a:rPr>
              <a:t>Computer</a:t>
            </a:r>
            <a:r>
              <a:rPr lang="tr-TR" sz="1400" dirty="0" smtClean="0">
                <a:solidFill>
                  <a:srgbClr val="000000"/>
                </a:solidFill>
                <a:latin typeface="Palatino Linotype" panose="02040502050505030304" pitchFamily="18" charset="0"/>
              </a:rPr>
              <a:t>” simgesine sağ tıklayıp </a:t>
            </a:r>
            <a:r>
              <a:rPr lang="tr-TR" sz="1400" b="1" dirty="0" smtClean="0">
                <a:solidFill>
                  <a:srgbClr val="000000"/>
                </a:solidFill>
                <a:latin typeface="Palatino Linotype" panose="02040502050505030304" pitchFamily="18" charset="0"/>
              </a:rPr>
              <a:t>“</a:t>
            </a:r>
            <a:r>
              <a:rPr lang="tr-TR" sz="1400" b="1" dirty="0" err="1" smtClean="0">
                <a:solidFill>
                  <a:srgbClr val="000000"/>
                </a:solidFill>
                <a:latin typeface="Palatino Linotype" panose="02040502050505030304" pitchFamily="18" charset="0"/>
              </a:rPr>
              <a:t>Manage</a:t>
            </a:r>
            <a:r>
              <a:rPr lang="tr-TR" sz="1400" b="1" dirty="0" smtClean="0">
                <a:solidFill>
                  <a:srgbClr val="000000"/>
                </a:solidFill>
                <a:latin typeface="Palatino Linotype" panose="02040502050505030304" pitchFamily="18" charset="0"/>
              </a:rPr>
              <a:t>”</a:t>
            </a:r>
            <a:r>
              <a:rPr lang="tr-TR" sz="1400" dirty="0" smtClean="0">
                <a:solidFill>
                  <a:srgbClr val="000000"/>
                </a:solidFill>
                <a:latin typeface="Palatino Linotype" panose="02040502050505030304" pitchFamily="18" charset="0"/>
              </a:rPr>
              <a:t> seçeneği ve açılan </a:t>
            </a:r>
            <a:r>
              <a:rPr lang="tr-TR" sz="1400" b="1" dirty="0" smtClean="0">
                <a:solidFill>
                  <a:srgbClr val="000000"/>
                </a:solidFill>
                <a:latin typeface="Palatino Linotype" panose="02040502050505030304" pitchFamily="18" charset="0"/>
              </a:rPr>
              <a:t>“</a:t>
            </a:r>
            <a:r>
              <a:rPr lang="tr-TR" sz="1400" b="1" dirty="0" err="1" smtClean="0">
                <a:solidFill>
                  <a:srgbClr val="000000"/>
                </a:solidFill>
                <a:latin typeface="Palatino Linotype" panose="02040502050505030304" pitchFamily="18" charset="0"/>
              </a:rPr>
              <a:t>Computer</a:t>
            </a:r>
            <a:r>
              <a:rPr lang="tr-TR" sz="1400" b="1" dirty="0" smtClean="0">
                <a:solidFill>
                  <a:srgbClr val="000000"/>
                </a:solidFill>
                <a:latin typeface="Palatino Linotype" panose="02040502050505030304" pitchFamily="18" charset="0"/>
              </a:rPr>
              <a:t> Management”</a:t>
            </a:r>
            <a:r>
              <a:rPr lang="tr-TR" sz="1400" dirty="0" smtClean="0">
                <a:solidFill>
                  <a:srgbClr val="000000"/>
                </a:solidFill>
                <a:latin typeface="Palatino Linotype" panose="02040502050505030304" pitchFamily="18" charset="0"/>
              </a:rPr>
              <a:t> aracında </a:t>
            </a:r>
            <a:r>
              <a:rPr lang="tr-TR" sz="1400" b="1" dirty="0" smtClean="0">
                <a:solidFill>
                  <a:srgbClr val="000000"/>
                </a:solidFill>
                <a:latin typeface="Palatino Linotype" panose="02040502050505030304" pitchFamily="18" charset="0"/>
              </a:rPr>
              <a:t>“</a:t>
            </a:r>
            <a:r>
              <a:rPr lang="tr-TR" sz="1400" b="1" dirty="0" err="1" smtClean="0">
                <a:solidFill>
                  <a:srgbClr val="000000"/>
                </a:solidFill>
                <a:latin typeface="Palatino Linotype" panose="02040502050505030304" pitchFamily="18" charset="0"/>
              </a:rPr>
              <a:t>Local</a:t>
            </a:r>
            <a:r>
              <a:rPr lang="tr-TR" sz="1400" b="1" dirty="0" smtClean="0">
                <a:solidFill>
                  <a:srgbClr val="000000"/>
                </a:solidFill>
                <a:latin typeface="Palatino Linotype" panose="02040502050505030304" pitchFamily="18" charset="0"/>
              </a:rPr>
              <a:t> User </a:t>
            </a:r>
            <a:r>
              <a:rPr lang="tr-TR" sz="1400" b="1" dirty="0" err="1" smtClean="0">
                <a:solidFill>
                  <a:srgbClr val="000000"/>
                </a:solidFill>
                <a:latin typeface="Palatino Linotype" panose="02040502050505030304" pitchFamily="18" charset="0"/>
              </a:rPr>
              <a:t>and</a:t>
            </a:r>
            <a:r>
              <a:rPr lang="tr-TR" sz="1400" b="1" dirty="0" smtClean="0">
                <a:solidFill>
                  <a:srgbClr val="000000"/>
                </a:solidFill>
                <a:latin typeface="Palatino Linotype" panose="02040502050505030304" pitchFamily="18" charset="0"/>
              </a:rPr>
              <a:t> </a:t>
            </a:r>
            <a:r>
              <a:rPr lang="tr-TR" sz="1400" b="1" dirty="0" err="1" smtClean="0">
                <a:solidFill>
                  <a:srgbClr val="000000"/>
                </a:solidFill>
                <a:latin typeface="Palatino Linotype" panose="02040502050505030304" pitchFamily="18" charset="0"/>
              </a:rPr>
              <a:t>Groups</a:t>
            </a:r>
            <a:r>
              <a:rPr lang="tr-TR" sz="1400" b="1" dirty="0" smtClean="0">
                <a:solidFill>
                  <a:srgbClr val="000000"/>
                </a:solidFill>
                <a:latin typeface="Palatino Linotype" panose="02040502050505030304" pitchFamily="18" charset="0"/>
              </a:rPr>
              <a:t>”</a:t>
            </a:r>
            <a:r>
              <a:rPr lang="tr-TR" sz="1400" dirty="0" smtClean="0">
                <a:solidFill>
                  <a:srgbClr val="000000"/>
                </a:solidFill>
                <a:latin typeface="Palatino Linotype" panose="02040502050505030304" pitchFamily="18" charset="0"/>
              </a:rPr>
              <a:t> öğesinin altındaki </a:t>
            </a:r>
            <a:r>
              <a:rPr lang="tr-TR" sz="1400" b="1" dirty="0" smtClean="0">
                <a:solidFill>
                  <a:srgbClr val="000000"/>
                </a:solidFill>
                <a:latin typeface="Palatino Linotype" panose="02040502050505030304" pitchFamily="18" charset="0"/>
              </a:rPr>
              <a:t>“</a:t>
            </a:r>
            <a:r>
              <a:rPr lang="tr-TR" sz="1400" b="1" dirty="0" err="1" smtClean="0">
                <a:solidFill>
                  <a:srgbClr val="000000"/>
                </a:solidFill>
                <a:latin typeface="Palatino Linotype" panose="02040502050505030304" pitchFamily="18" charset="0"/>
              </a:rPr>
              <a:t>Groups</a:t>
            </a:r>
            <a:r>
              <a:rPr lang="tr-TR" sz="1400" b="1" dirty="0" smtClean="0">
                <a:solidFill>
                  <a:srgbClr val="000000"/>
                </a:solidFill>
                <a:latin typeface="Palatino Linotype" panose="02040502050505030304" pitchFamily="18" charset="0"/>
              </a:rPr>
              <a:t>”</a:t>
            </a:r>
            <a:r>
              <a:rPr lang="tr-TR" sz="1400" dirty="0" smtClean="0">
                <a:solidFill>
                  <a:srgbClr val="000000"/>
                </a:solidFill>
                <a:latin typeface="Palatino Linotype" panose="02040502050505030304" pitchFamily="18" charset="0"/>
              </a:rPr>
              <a:t> klasörüne sağ tıklayıp </a:t>
            </a:r>
            <a:r>
              <a:rPr lang="tr-TR" sz="1400" b="1" dirty="0" smtClean="0">
                <a:solidFill>
                  <a:srgbClr val="000000"/>
                </a:solidFill>
                <a:latin typeface="Palatino Linotype" panose="02040502050505030304" pitchFamily="18" charset="0"/>
              </a:rPr>
              <a:t>“New </a:t>
            </a:r>
            <a:r>
              <a:rPr lang="tr-TR" sz="1400" b="1" dirty="0" err="1" smtClean="0">
                <a:solidFill>
                  <a:srgbClr val="000000"/>
                </a:solidFill>
                <a:latin typeface="Palatino Linotype" panose="02040502050505030304" pitchFamily="18" charset="0"/>
              </a:rPr>
              <a:t>Group</a:t>
            </a:r>
            <a:r>
              <a:rPr lang="tr-TR" sz="1400" b="1" dirty="0" smtClean="0">
                <a:solidFill>
                  <a:srgbClr val="000000"/>
                </a:solidFill>
                <a:latin typeface="Palatino Linotype" panose="02040502050505030304" pitchFamily="18" charset="0"/>
              </a:rPr>
              <a:t>” </a:t>
            </a:r>
            <a:r>
              <a:rPr lang="tr-TR" sz="1400" dirty="0" smtClean="0">
                <a:solidFill>
                  <a:srgbClr val="000000"/>
                </a:solidFill>
                <a:latin typeface="Palatino Linotype" panose="02040502050505030304" pitchFamily="18" charset="0"/>
              </a:rPr>
              <a:t>komutunu veriyoruz.</a:t>
            </a:r>
          </a:p>
          <a:p>
            <a:pPr algn="just" fontAlgn="base"/>
            <a:r>
              <a:rPr lang="tr-TR" sz="1400" dirty="0" smtClean="0">
                <a:solidFill>
                  <a:srgbClr val="000000"/>
                </a:solidFill>
                <a:latin typeface="Palatino Linotype" panose="02040502050505030304" pitchFamily="18" charset="0"/>
              </a:rPr>
              <a:t>Açılan “New </a:t>
            </a:r>
            <a:r>
              <a:rPr lang="tr-TR" sz="1400" dirty="0" err="1" smtClean="0">
                <a:solidFill>
                  <a:srgbClr val="000000"/>
                </a:solidFill>
                <a:latin typeface="Palatino Linotype" panose="02040502050505030304" pitchFamily="18" charset="0"/>
              </a:rPr>
              <a:t>Group</a:t>
            </a:r>
            <a:r>
              <a:rPr lang="tr-TR" sz="1400" dirty="0" smtClean="0">
                <a:solidFill>
                  <a:srgbClr val="000000"/>
                </a:solidFill>
                <a:latin typeface="Palatino Linotype" panose="02040502050505030304" pitchFamily="18" charset="0"/>
              </a:rPr>
              <a:t>” iletişim kutusunda gerekli yerleri doldurup </a:t>
            </a:r>
            <a:r>
              <a:rPr lang="tr-TR" sz="1400" b="1" dirty="0" smtClean="0">
                <a:solidFill>
                  <a:srgbClr val="000000"/>
                </a:solidFill>
                <a:latin typeface="Palatino Linotype" panose="02040502050505030304" pitchFamily="18" charset="0"/>
              </a:rPr>
              <a:t>“</a:t>
            </a:r>
            <a:r>
              <a:rPr lang="tr-TR" sz="1400" b="1" dirty="0" err="1" smtClean="0">
                <a:solidFill>
                  <a:srgbClr val="000000"/>
                </a:solidFill>
                <a:latin typeface="Palatino Linotype" panose="02040502050505030304" pitchFamily="18" charset="0"/>
              </a:rPr>
              <a:t>Create</a:t>
            </a:r>
            <a:r>
              <a:rPr lang="tr-TR" sz="1400" b="1" dirty="0" smtClean="0">
                <a:solidFill>
                  <a:srgbClr val="000000"/>
                </a:solidFill>
                <a:latin typeface="Palatino Linotype" panose="02040502050505030304" pitchFamily="18" charset="0"/>
              </a:rPr>
              <a:t>”</a:t>
            </a:r>
            <a:r>
              <a:rPr lang="tr-TR" sz="1400" dirty="0" smtClean="0">
                <a:solidFill>
                  <a:srgbClr val="000000"/>
                </a:solidFill>
                <a:latin typeface="Palatino Linotype" panose="02040502050505030304" pitchFamily="18" charset="0"/>
              </a:rPr>
              <a:t> düğmesine basıyoruz.</a:t>
            </a:r>
            <a:endParaRPr lang="tr-TR" sz="1400" b="0" i="0" dirty="0">
              <a:solidFill>
                <a:srgbClr val="000000"/>
              </a:solidFill>
              <a:effectLst/>
              <a:latin typeface="Palatino Linotype" panose="02040502050505030304" pitchFamily="18" charset="0"/>
            </a:endParaRPr>
          </a:p>
        </p:txBody>
      </p:sp>
    </p:spTree>
    <p:extLst>
      <p:ext uri="{BB962C8B-B14F-4D97-AF65-F5344CB8AC3E}">
        <p14:creationId xmlns:p14="http://schemas.microsoft.com/office/powerpoint/2010/main" val="3262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rmAutofit/>
          </a:bodyPr>
          <a:lstStyle/>
          <a:p>
            <a:r>
              <a:rPr lang="tr-TR" sz="3600" dirty="0" smtClean="0">
                <a:latin typeface="Palatino Linotype" panose="02040502050505030304" pitchFamily="18" charset="0"/>
              </a:rPr>
              <a:t>                      Kullanıcı Hesapları</a:t>
            </a:r>
            <a:endParaRPr lang="tr-TR" sz="3600" dirty="0">
              <a:latin typeface="Palatino Linotype" panose="02040502050505030304" pitchFamily="18" charset="0"/>
            </a:endParaRPr>
          </a:p>
        </p:txBody>
      </p:sp>
      <p:sp>
        <p:nvSpPr>
          <p:cNvPr id="3" name="İçerik Yer Tutucusu 2"/>
          <p:cNvSpPr>
            <a:spLocks noGrp="1"/>
          </p:cNvSpPr>
          <p:nvPr>
            <p:ph idx="1"/>
          </p:nvPr>
        </p:nvSpPr>
        <p:spPr/>
        <p:txBody>
          <a:bodyPr>
            <a:noAutofit/>
          </a:bodyPr>
          <a:lstStyle/>
          <a:p>
            <a:pPr marL="0" indent="0" algn="just">
              <a:buNone/>
            </a:pPr>
            <a:r>
              <a:rPr lang="tr-TR" sz="1800" b="1" dirty="0" smtClean="0">
                <a:latin typeface="Palatino Linotype" panose="02040502050505030304" pitchFamily="18" charset="0"/>
              </a:rPr>
              <a:t>LOCAL USER: </a:t>
            </a:r>
            <a:r>
              <a:rPr lang="tr-TR" sz="1800" dirty="0" smtClean="0">
                <a:latin typeface="Palatino Linotype" panose="02040502050505030304" pitchFamily="18" charset="0"/>
              </a:rPr>
              <a:t>Yerel (</a:t>
            </a:r>
            <a:r>
              <a:rPr lang="tr-TR" sz="1800" dirty="0" err="1" smtClean="0">
                <a:latin typeface="Palatino Linotype" panose="02040502050505030304" pitchFamily="18" charset="0"/>
              </a:rPr>
              <a:t>local</a:t>
            </a:r>
            <a:r>
              <a:rPr lang="tr-TR" sz="1800" dirty="0" smtClean="0">
                <a:latin typeface="Palatino Linotype" panose="02040502050505030304" pitchFamily="18" charset="0"/>
              </a:rPr>
              <a:t>) kullanıcı hesapları</a:t>
            </a:r>
            <a:r>
              <a:rPr lang="tr-TR" sz="1800" dirty="0">
                <a:latin typeface="Palatino Linotype" panose="02040502050505030304" pitchFamily="18" charset="0"/>
              </a:rPr>
              <a:t>, kullanıcılara, o </a:t>
            </a:r>
            <a:r>
              <a:rPr lang="tr-TR" sz="1800" dirty="0" smtClean="0">
                <a:latin typeface="Palatino Linotype" panose="02040502050505030304" pitchFamily="18" charset="0"/>
              </a:rPr>
              <a:t>kullanıcı hesabının oluşturulduğu bilgisayarda </a:t>
            </a:r>
            <a:r>
              <a:rPr lang="tr-TR" sz="1800" dirty="0">
                <a:latin typeface="Palatino Linotype" panose="02040502050505030304" pitchFamily="18" charset="0"/>
              </a:rPr>
              <a:t>oturum açma ve o bilgisayarın kaynaklarına erişim izni verir. </a:t>
            </a:r>
            <a:endParaRPr lang="tr-TR" sz="1800" dirty="0" smtClean="0">
              <a:latin typeface="Palatino Linotype" panose="02040502050505030304" pitchFamily="18" charset="0"/>
            </a:endParaRPr>
          </a:p>
          <a:p>
            <a:pPr marL="0" indent="0" algn="just">
              <a:buNone/>
            </a:pPr>
            <a:r>
              <a:rPr lang="tr-TR" sz="1800" dirty="0">
                <a:latin typeface="Palatino Linotype" panose="02040502050505030304" pitchFamily="18" charset="0"/>
              </a:rPr>
              <a:t>	</a:t>
            </a:r>
            <a:r>
              <a:rPr lang="tr-TR" sz="1800" dirty="0" err="1" smtClean="0">
                <a:latin typeface="Palatino Linotype" panose="02040502050505030304" pitchFamily="18" charset="0"/>
              </a:rPr>
              <a:t>Local</a:t>
            </a:r>
            <a:r>
              <a:rPr lang="tr-TR" sz="1800" dirty="0" smtClean="0">
                <a:latin typeface="Palatino Linotype" panose="02040502050505030304" pitchFamily="18" charset="0"/>
              </a:rPr>
              <a:t> kullanıcı hesabı oluşturulduğunda, </a:t>
            </a:r>
            <a:r>
              <a:rPr lang="tr-TR" sz="1800" dirty="0">
                <a:latin typeface="Palatino Linotype" panose="02040502050505030304" pitchFamily="18" charset="0"/>
              </a:rPr>
              <a:t>bu hesap </a:t>
            </a:r>
            <a:r>
              <a:rPr lang="tr-TR" sz="1800" dirty="0" err="1">
                <a:latin typeface="Palatino Linotype" panose="02040502050505030304" pitchFamily="18" charset="0"/>
              </a:rPr>
              <a:t>local</a:t>
            </a:r>
            <a:r>
              <a:rPr lang="tr-TR" sz="1800" dirty="0">
                <a:latin typeface="Palatino Linotype" panose="02040502050505030304" pitchFamily="18" charset="0"/>
              </a:rPr>
              <a:t> </a:t>
            </a:r>
            <a:r>
              <a:rPr lang="tr-TR" sz="1800" dirty="0" err="1">
                <a:latin typeface="Palatino Linotype" panose="02040502050505030304" pitchFamily="18" charset="0"/>
              </a:rPr>
              <a:t>security</a:t>
            </a:r>
            <a:r>
              <a:rPr lang="tr-TR" sz="1800" dirty="0">
                <a:latin typeface="Palatino Linotype" panose="02040502050505030304" pitchFamily="18" charset="0"/>
              </a:rPr>
              <a:t> </a:t>
            </a:r>
            <a:r>
              <a:rPr lang="tr-TR" sz="1800" dirty="0" err="1">
                <a:latin typeface="Palatino Linotype" panose="02040502050505030304" pitchFamily="18" charset="0"/>
              </a:rPr>
              <a:t>database’de</a:t>
            </a:r>
            <a:r>
              <a:rPr lang="tr-TR" sz="1800" dirty="0">
                <a:latin typeface="Palatino Linotype" panose="02040502050505030304" pitchFamily="18" charset="0"/>
              </a:rPr>
              <a:t> saklanır ve lokal olarak güvenliği denetlenir. </a:t>
            </a:r>
            <a:r>
              <a:rPr lang="tr-TR" sz="1800" dirty="0" smtClean="0">
                <a:latin typeface="Palatino Linotype" panose="02040502050505030304" pitchFamily="18" charset="0"/>
              </a:rPr>
              <a:t>Kullanıcı hesapları </a:t>
            </a:r>
            <a:r>
              <a:rPr lang="tr-TR" sz="1800" dirty="0" err="1" smtClean="0">
                <a:latin typeface="Palatino Linotype" panose="02040502050505030304" pitchFamily="18" charset="0"/>
              </a:rPr>
              <a:t>built</a:t>
            </a:r>
            <a:r>
              <a:rPr lang="tr-TR" sz="1800" dirty="0" smtClean="0">
                <a:latin typeface="Palatino Linotype" panose="02040502050505030304" pitchFamily="18" charset="0"/>
              </a:rPr>
              <a:t>-in </a:t>
            </a:r>
            <a:r>
              <a:rPr lang="tr-TR" sz="1800" dirty="0">
                <a:latin typeface="Palatino Linotype" panose="02040502050505030304" pitchFamily="18" charset="0"/>
              </a:rPr>
              <a:t>ve </a:t>
            </a:r>
            <a:r>
              <a:rPr lang="tr-TR" sz="1800" dirty="0" smtClean="0">
                <a:latin typeface="Palatino Linotype" panose="02040502050505030304" pitchFamily="18" charset="0"/>
              </a:rPr>
              <a:t>kullanıcı tanımlı olmak </a:t>
            </a:r>
            <a:r>
              <a:rPr lang="tr-TR" sz="1800" dirty="0">
                <a:latin typeface="Palatino Linotype" panose="02040502050505030304" pitchFamily="18" charset="0"/>
              </a:rPr>
              <a:t>üzere ikiye ayrılır. Aynı zamanda </a:t>
            </a:r>
            <a:r>
              <a:rPr lang="tr-TR" sz="1800" dirty="0" err="1" smtClean="0">
                <a:latin typeface="Palatino Linotype" panose="02040502050505030304" pitchFamily="18" charset="0"/>
              </a:rPr>
              <a:t>local</a:t>
            </a:r>
            <a:r>
              <a:rPr lang="tr-TR" sz="1800" dirty="0" smtClean="0">
                <a:latin typeface="Palatino Linotype" panose="02040502050505030304" pitchFamily="18" charset="0"/>
              </a:rPr>
              <a:t> </a:t>
            </a:r>
            <a:r>
              <a:rPr lang="tr-TR" sz="1800" dirty="0" err="1" smtClean="0">
                <a:latin typeface="Palatino Linotype" panose="02040502050505030304" pitchFamily="18" charset="0"/>
              </a:rPr>
              <a:t>group</a:t>
            </a:r>
            <a:r>
              <a:rPr lang="tr-TR" sz="1800" dirty="0" smtClean="0">
                <a:latin typeface="Palatino Linotype" panose="02040502050505030304" pitchFamily="18" charset="0"/>
              </a:rPr>
              <a:t> hesapları da </a:t>
            </a:r>
            <a:r>
              <a:rPr lang="tr-TR" sz="1800" dirty="0">
                <a:latin typeface="Palatino Linotype" panose="02040502050505030304" pitchFamily="18" charset="0"/>
              </a:rPr>
              <a:t>mevcuttur</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03648" y="239586"/>
            <a:ext cx="2510346" cy="1121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821" y="3844236"/>
            <a:ext cx="3667637" cy="1924319"/>
          </a:xfrm>
          <a:prstGeom prst="rect">
            <a:avLst/>
          </a:prstGeom>
        </p:spPr>
      </p:pic>
    </p:spTree>
    <p:extLst>
      <p:ext uri="{BB962C8B-B14F-4D97-AF65-F5344CB8AC3E}">
        <p14:creationId xmlns:p14="http://schemas.microsoft.com/office/powerpoint/2010/main" val="2824178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Grupları</a:t>
            </a:r>
            <a:endParaRPr lang="tr-TR" sz="2800" dirty="0">
              <a:latin typeface="Palatino Linotype" panose="02040502050505030304" pitchFamily="18" charset="0"/>
            </a:endParaRPr>
          </a:p>
        </p:txBody>
      </p:sp>
      <p:sp>
        <p:nvSpPr>
          <p:cNvPr id="5" name="Unvan 1"/>
          <p:cNvSpPr txBox="1">
            <a:spLocks/>
          </p:cNvSpPr>
          <p:nvPr/>
        </p:nvSpPr>
        <p:spPr>
          <a:xfrm>
            <a:off x="755576" y="2132856"/>
            <a:ext cx="7416824" cy="3384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r>
              <a:rPr lang="tr-TR" sz="1400" dirty="0">
                <a:solidFill>
                  <a:srgbClr val="000000"/>
                </a:solidFill>
                <a:latin typeface="Palatino Linotype" panose="02040502050505030304" pitchFamily="18" charset="0"/>
              </a:rPr>
              <a:t>Domain grupları, domain kaynaklarına erişimi merkezileştirmek ve erişim denetimini kolaylaştırmak için kullanılır. Domain grupları tiplerine ve kapsamlarına göre farklı özellikler gösterir.</a:t>
            </a:r>
          </a:p>
          <a:p>
            <a:pPr algn="just" fontAlgn="base"/>
            <a:endParaRPr lang="tr-TR" sz="1400" dirty="0">
              <a:solidFill>
                <a:srgbClr val="000000"/>
              </a:solidFill>
              <a:latin typeface="Palatino Linotype" panose="02040502050505030304" pitchFamily="18" charset="0"/>
            </a:endParaRPr>
          </a:p>
          <a:p>
            <a:pPr algn="just" fontAlgn="base"/>
            <a:r>
              <a:rPr lang="tr-TR" sz="1400" u="sng" dirty="0">
                <a:solidFill>
                  <a:srgbClr val="000000"/>
                </a:solidFill>
                <a:latin typeface="Palatino Linotype" panose="02040502050505030304" pitchFamily="18" charset="0"/>
              </a:rPr>
              <a:t>Grup tipleri</a:t>
            </a:r>
          </a:p>
          <a:p>
            <a:pPr algn="just" fontAlgn="base"/>
            <a:r>
              <a:rPr lang="tr-TR" sz="1400" dirty="0">
                <a:solidFill>
                  <a:srgbClr val="000000"/>
                </a:solidFill>
                <a:latin typeface="Palatino Linotype" panose="02040502050505030304" pitchFamily="18" charset="0"/>
              </a:rPr>
              <a:t>Windows Server 2008 </a:t>
            </a:r>
            <a:r>
              <a:rPr lang="tr-TR" sz="1400" dirty="0" err="1">
                <a:solidFill>
                  <a:srgbClr val="000000"/>
                </a:solidFill>
                <a:latin typeface="Palatino Linotype" panose="02040502050505030304" pitchFamily="18" charset="0"/>
              </a:rPr>
              <a:t>domainlerin’de</a:t>
            </a:r>
            <a:r>
              <a:rPr lang="tr-TR" sz="1400" dirty="0">
                <a:solidFill>
                  <a:srgbClr val="000000"/>
                </a:solidFill>
                <a:latin typeface="Palatino Linotype" panose="02040502050505030304" pitchFamily="18" charset="0"/>
              </a:rPr>
              <a:t> iki tip grup oluşturulabilir.</a:t>
            </a:r>
          </a:p>
          <a:p>
            <a:pPr algn="just" fontAlgn="base"/>
            <a:endParaRPr lang="tr-TR" sz="1400" dirty="0">
              <a:solidFill>
                <a:srgbClr val="000000"/>
              </a:solidFill>
              <a:latin typeface="Palatino Linotype" panose="02040502050505030304" pitchFamily="18" charset="0"/>
            </a:endParaRPr>
          </a:p>
          <a:p>
            <a:pPr algn="just" fontAlgn="base"/>
            <a:r>
              <a:rPr lang="tr-TR" sz="1400" b="1" dirty="0">
                <a:solidFill>
                  <a:srgbClr val="000000"/>
                </a:solidFill>
                <a:latin typeface="Palatino Linotype" panose="02040502050505030304" pitchFamily="18" charset="0"/>
              </a:rPr>
              <a:t>Distribution </a:t>
            </a:r>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 </a:t>
            </a:r>
            <a:r>
              <a:rPr lang="tr-TR" sz="1400" dirty="0">
                <a:solidFill>
                  <a:srgbClr val="000000"/>
                </a:solidFill>
                <a:latin typeface="Palatino Linotype" panose="02040502050505030304" pitchFamily="18" charset="0"/>
              </a:rPr>
              <a:t>Sadece e-mail alabilen gruplardır. Bu gruplara kaynaklar üzerinde izin ve hak verilemez. Bazı uygulamalar Distribution gruplara ihtiyaç duyar.</a:t>
            </a:r>
          </a:p>
          <a:p>
            <a:pPr algn="just" fontAlgn="base"/>
            <a:endParaRPr lang="tr-TR" sz="1400" dirty="0">
              <a:solidFill>
                <a:srgbClr val="000000"/>
              </a:solidFill>
              <a:latin typeface="Palatino Linotype" panose="02040502050505030304" pitchFamily="18" charset="0"/>
            </a:endParaRPr>
          </a:p>
          <a:p>
            <a:pPr algn="just" fontAlgn="base"/>
            <a:r>
              <a:rPr lang="tr-TR" sz="1400" b="1" dirty="0">
                <a:solidFill>
                  <a:srgbClr val="000000"/>
                </a:solidFill>
                <a:latin typeface="Palatino Linotype" panose="02040502050505030304" pitchFamily="18" charset="0"/>
              </a:rPr>
              <a:t>Security </a:t>
            </a:r>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 </a:t>
            </a:r>
            <a:r>
              <a:rPr lang="tr-TR" sz="1400" dirty="0">
                <a:solidFill>
                  <a:srgbClr val="000000"/>
                </a:solidFill>
                <a:latin typeface="Palatino Linotype" panose="02040502050505030304" pitchFamily="18" charset="0"/>
              </a:rPr>
              <a:t>Hem e-mail alabilen hem de kaynaklar üzerinde izin ve hak sahibi olabilen gruplardır.</a:t>
            </a: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Bir gruba atılan e-mail mesajları, o grubun üyesi olan her kullanıcıya ulaştırılır.</a:t>
            </a:r>
          </a:p>
        </p:txBody>
      </p:sp>
    </p:spTree>
    <p:extLst>
      <p:ext uri="{BB962C8B-B14F-4D97-AF65-F5344CB8AC3E}">
        <p14:creationId xmlns:p14="http://schemas.microsoft.com/office/powerpoint/2010/main" val="336115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Grupları</a:t>
            </a:r>
            <a:endParaRPr lang="tr-TR" sz="2800" dirty="0">
              <a:latin typeface="Palatino Linotype" panose="02040502050505030304" pitchFamily="18" charset="0"/>
            </a:endParaRPr>
          </a:p>
        </p:txBody>
      </p:sp>
      <p:sp>
        <p:nvSpPr>
          <p:cNvPr id="5" name="Unvan 1"/>
          <p:cNvSpPr txBox="1">
            <a:spLocks/>
          </p:cNvSpPr>
          <p:nvPr/>
        </p:nvSpPr>
        <p:spPr>
          <a:xfrm>
            <a:off x="755576" y="2132856"/>
            <a:ext cx="7416824"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r>
              <a:rPr lang="tr-TR" sz="1400" u="sng" dirty="0">
                <a:solidFill>
                  <a:srgbClr val="000000"/>
                </a:solidFill>
                <a:latin typeface="Palatino Linotype" panose="02040502050505030304" pitchFamily="18" charset="0"/>
              </a:rPr>
              <a:t>Grup </a:t>
            </a:r>
            <a:r>
              <a:rPr lang="tr-TR" sz="1400" u="sng" dirty="0" smtClean="0">
                <a:solidFill>
                  <a:srgbClr val="000000"/>
                </a:solidFill>
                <a:latin typeface="Palatino Linotype" panose="02040502050505030304" pitchFamily="18" charset="0"/>
              </a:rPr>
              <a:t>Kapsamları: </a:t>
            </a:r>
            <a:r>
              <a:rPr lang="tr-TR" sz="1400" dirty="0" smtClean="0">
                <a:solidFill>
                  <a:srgbClr val="000000"/>
                </a:solidFill>
                <a:latin typeface="Palatino Linotype" panose="02040502050505030304" pitchFamily="18" charset="0"/>
              </a:rPr>
              <a:t>Windows </a:t>
            </a:r>
            <a:r>
              <a:rPr lang="tr-TR" sz="1400" dirty="0">
                <a:solidFill>
                  <a:srgbClr val="000000"/>
                </a:solidFill>
                <a:latin typeface="Palatino Linotype" panose="02040502050505030304" pitchFamily="18" charset="0"/>
              </a:rPr>
              <a:t>Server </a:t>
            </a:r>
            <a:r>
              <a:rPr lang="tr-TR" sz="1400" dirty="0" smtClean="0">
                <a:solidFill>
                  <a:srgbClr val="000000"/>
                </a:solidFill>
                <a:latin typeface="Palatino Linotype" panose="02040502050505030304" pitchFamily="18" charset="0"/>
              </a:rPr>
              <a:t>2008 </a:t>
            </a:r>
            <a:r>
              <a:rPr lang="tr-TR" sz="1400" dirty="0">
                <a:solidFill>
                  <a:srgbClr val="000000"/>
                </a:solidFill>
                <a:latin typeface="Palatino Linotype" panose="02040502050505030304" pitchFamily="18" charset="0"/>
              </a:rPr>
              <a:t>domainleri farklı amaçlar için 3 grup kapsamı sağlar.</a:t>
            </a:r>
          </a:p>
          <a:p>
            <a:pPr algn="just" fontAlgn="base"/>
            <a:endParaRPr lang="tr-TR" sz="1400" dirty="0">
              <a:solidFill>
                <a:srgbClr val="000000"/>
              </a:solidFill>
              <a:latin typeface="Palatino Linotype" panose="02040502050505030304" pitchFamily="18" charset="0"/>
            </a:endParaRPr>
          </a:p>
          <a:p>
            <a:pPr algn="just" fontAlgn="base"/>
            <a:r>
              <a:rPr lang="tr-TR" sz="1400" b="1" dirty="0">
                <a:solidFill>
                  <a:srgbClr val="000000"/>
                </a:solidFill>
                <a:latin typeface="Palatino Linotype" panose="02040502050505030304" pitchFamily="18" charset="0"/>
              </a:rPr>
              <a:t>Global </a:t>
            </a:r>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 </a:t>
            </a:r>
            <a:r>
              <a:rPr lang="tr-TR" sz="1400" dirty="0">
                <a:solidFill>
                  <a:srgbClr val="000000"/>
                </a:solidFill>
                <a:latin typeface="Palatino Linotype" panose="02040502050505030304" pitchFamily="18" charset="0"/>
              </a:rPr>
              <a:t>Aynı kaynak erişimine ihtiyaç duyan ve genelde aynı işi yapan kullanıcıları gruplamak için </a:t>
            </a:r>
            <a:r>
              <a:rPr lang="tr-TR" sz="1400" dirty="0" smtClean="0">
                <a:solidFill>
                  <a:srgbClr val="000000"/>
                </a:solidFill>
                <a:latin typeface="Palatino Linotype" panose="02040502050505030304" pitchFamily="18" charset="0"/>
              </a:rPr>
              <a:t>kullanılırlar. Üyeleri</a:t>
            </a:r>
            <a:r>
              <a:rPr lang="tr-TR" sz="1400" dirty="0">
                <a:solidFill>
                  <a:srgbClr val="000000"/>
                </a:solidFill>
                <a:latin typeface="Palatino Linotype" panose="02040502050505030304" pitchFamily="18" charset="0"/>
              </a:rPr>
              <a:t>, sadece oluşturuldukları domainden </a:t>
            </a:r>
            <a:r>
              <a:rPr lang="tr-TR" sz="1400" dirty="0" smtClean="0">
                <a:solidFill>
                  <a:srgbClr val="000000"/>
                </a:solidFill>
                <a:latin typeface="Palatino Linotype" panose="02040502050505030304" pitchFamily="18" charset="0"/>
              </a:rPr>
              <a:t>olabilir. </a:t>
            </a:r>
            <a:r>
              <a:rPr lang="tr-TR" sz="1400" dirty="0" err="1" smtClean="0">
                <a:solidFill>
                  <a:srgbClr val="000000"/>
                </a:solidFill>
                <a:latin typeface="Palatino Linotype" panose="02040502050505030304" pitchFamily="18" charset="0"/>
              </a:rPr>
              <a:t>Foresttaki</a:t>
            </a:r>
            <a:r>
              <a:rPr lang="tr-TR" sz="1400" dirty="0" smtClean="0">
                <a:solidFill>
                  <a:srgbClr val="000000"/>
                </a:solidFill>
                <a:latin typeface="Palatino Linotype" panose="02040502050505030304" pitchFamily="18" charset="0"/>
              </a:rPr>
              <a:t> </a:t>
            </a:r>
            <a:r>
              <a:rPr lang="tr-TR" sz="1400" dirty="0">
                <a:solidFill>
                  <a:srgbClr val="000000"/>
                </a:solidFill>
                <a:latin typeface="Palatino Linotype" panose="02040502050505030304" pitchFamily="18" charset="0"/>
              </a:rPr>
              <a:t>tüm kaynaklar üzerinde izin sahibi olabilirler.</a:t>
            </a:r>
          </a:p>
          <a:p>
            <a:pPr algn="just" fontAlgn="base"/>
            <a:endParaRPr lang="tr-TR" sz="1400" dirty="0">
              <a:solidFill>
                <a:srgbClr val="000000"/>
              </a:solidFill>
              <a:latin typeface="Palatino Linotype" panose="02040502050505030304" pitchFamily="18" charset="0"/>
            </a:endParaRPr>
          </a:p>
          <a:p>
            <a:pPr algn="just" fontAlgn="base"/>
            <a:r>
              <a:rPr lang="tr-TR" sz="1400" b="1" dirty="0">
                <a:solidFill>
                  <a:srgbClr val="000000"/>
                </a:solidFill>
                <a:latin typeface="Palatino Linotype" panose="02040502050505030304" pitchFamily="18" charset="0"/>
              </a:rPr>
              <a:t>Domain </a:t>
            </a:r>
            <a:r>
              <a:rPr lang="tr-TR" sz="1400" b="1" dirty="0" err="1">
                <a:solidFill>
                  <a:srgbClr val="000000"/>
                </a:solidFill>
                <a:latin typeface="Palatino Linotype" panose="02040502050505030304" pitchFamily="18" charset="0"/>
              </a:rPr>
              <a:t>Local</a:t>
            </a:r>
            <a:r>
              <a:rPr lang="tr-TR" sz="1400" b="1" dirty="0">
                <a:solidFill>
                  <a:srgbClr val="000000"/>
                </a:solidFill>
                <a:latin typeface="Palatino Linotype" panose="02040502050505030304" pitchFamily="18" charset="0"/>
              </a:rPr>
              <a:t> </a:t>
            </a:r>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 </a:t>
            </a:r>
            <a:r>
              <a:rPr lang="tr-TR" sz="1400" dirty="0">
                <a:solidFill>
                  <a:srgbClr val="000000"/>
                </a:solidFill>
                <a:latin typeface="Palatino Linotype" panose="02040502050505030304" pitchFamily="18" charset="0"/>
              </a:rPr>
              <a:t>Oluşturuldukları domaindeki kaynaklara erişim için kullanılırlar</a:t>
            </a:r>
            <a:r>
              <a:rPr lang="tr-TR" sz="1400" dirty="0" smtClean="0">
                <a:solidFill>
                  <a:srgbClr val="000000"/>
                </a:solidFill>
                <a:latin typeface="Palatino Linotype" panose="02040502050505030304" pitchFamily="18" charset="0"/>
              </a:rPr>
              <a:t>. Üyeleri </a:t>
            </a:r>
            <a:r>
              <a:rPr lang="tr-TR" sz="1400" dirty="0" err="1">
                <a:solidFill>
                  <a:srgbClr val="000000"/>
                </a:solidFill>
                <a:latin typeface="Palatino Linotype" panose="02040502050505030304" pitchFamily="18" charset="0"/>
              </a:rPr>
              <a:t>foresttaki</a:t>
            </a:r>
            <a:r>
              <a:rPr lang="tr-TR" sz="1400" dirty="0">
                <a:solidFill>
                  <a:srgbClr val="000000"/>
                </a:solidFill>
                <a:latin typeface="Palatino Linotype" panose="02040502050505030304" pitchFamily="18" charset="0"/>
              </a:rPr>
              <a:t> tüm domainlerden </a:t>
            </a:r>
            <a:r>
              <a:rPr lang="tr-TR" sz="1400" dirty="0" smtClean="0">
                <a:solidFill>
                  <a:srgbClr val="000000"/>
                </a:solidFill>
                <a:latin typeface="Palatino Linotype" panose="02040502050505030304" pitchFamily="18" charset="0"/>
              </a:rPr>
              <a:t>olabilir. Sadece </a:t>
            </a:r>
            <a:r>
              <a:rPr lang="tr-TR" sz="1400" dirty="0">
                <a:solidFill>
                  <a:srgbClr val="000000"/>
                </a:solidFill>
                <a:latin typeface="Palatino Linotype" panose="02040502050505030304" pitchFamily="18" charset="0"/>
              </a:rPr>
              <a:t>oluşturuldukları domaindeki kaynaklar üzerinde izin sahibi olabilirler.</a:t>
            </a: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Eğer domain “Mixed” </a:t>
            </a:r>
            <a:r>
              <a:rPr lang="tr-TR" sz="1400" dirty="0" err="1">
                <a:solidFill>
                  <a:srgbClr val="000000"/>
                </a:solidFill>
                <a:latin typeface="Palatino Linotype" panose="02040502050505030304" pitchFamily="18" charset="0"/>
              </a:rPr>
              <a:t>modda</a:t>
            </a:r>
            <a:r>
              <a:rPr lang="tr-TR" sz="1400" dirty="0">
                <a:solidFill>
                  <a:srgbClr val="000000"/>
                </a:solidFill>
                <a:latin typeface="Palatino Linotype" panose="02040502050505030304" pitchFamily="18" charset="0"/>
              </a:rPr>
              <a:t> ise sadece </a:t>
            </a:r>
            <a:r>
              <a:rPr lang="tr-TR" sz="1400" dirty="0" err="1">
                <a:solidFill>
                  <a:srgbClr val="000000"/>
                </a:solidFill>
                <a:latin typeface="Palatino Linotype" panose="02040502050505030304" pitchFamily="18" charset="0"/>
              </a:rPr>
              <a:t>DC’lerdeki</a:t>
            </a:r>
            <a:r>
              <a:rPr lang="tr-TR" sz="1400" dirty="0">
                <a:solidFill>
                  <a:srgbClr val="000000"/>
                </a:solidFill>
                <a:latin typeface="Palatino Linotype" panose="02040502050505030304" pitchFamily="18" charset="0"/>
              </a:rPr>
              <a:t> kaynaklar üzerinde izin sahibi olabilirler.</a:t>
            </a:r>
          </a:p>
          <a:p>
            <a:pPr algn="just" fontAlgn="base"/>
            <a:endParaRPr lang="tr-TR" sz="1400" dirty="0">
              <a:solidFill>
                <a:srgbClr val="000000"/>
              </a:solidFill>
              <a:latin typeface="Palatino Linotype" panose="02040502050505030304" pitchFamily="18" charset="0"/>
            </a:endParaRPr>
          </a:p>
          <a:p>
            <a:pPr algn="just" fontAlgn="base"/>
            <a:r>
              <a:rPr lang="tr-TR" sz="1400" b="1" dirty="0">
                <a:solidFill>
                  <a:srgbClr val="000000"/>
                </a:solidFill>
                <a:latin typeface="Palatino Linotype" panose="02040502050505030304" pitchFamily="18" charset="0"/>
              </a:rPr>
              <a:t>Universal </a:t>
            </a:r>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 </a:t>
            </a:r>
            <a:r>
              <a:rPr lang="tr-TR" sz="1400" dirty="0">
                <a:solidFill>
                  <a:srgbClr val="000000"/>
                </a:solidFill>
                <a:latin typeface="Palatino Linotype" panose="02040502050505030304" pitchFamily="18" charset="0"/>
              </a:rPr>
              <a:t>Çok </a:t>
            </a:r>
            <a:r>
              <a:rPr lang="tr-TR" sz="1400" dirty="0" err="1">
                <a:solidFill>
                  <a:srgbClr val="000000"/>
                </a:solidFill>
                <a:latin typeface="Palatino Linotype" panose="02040502050505030304" pitchFamily="18" charset="0"/>
              </a:rPr>
              <a:t>domainli</a:t>
            </a:r>
            <a:r>
              <a:rPr lang="tr-TR" sz="1400" dirty="0">
                <a:solidFill>
                  <a:srgbClr val="000000"/>
                </a:solidFill>
                <a:latin typeface="Palatino Linotype" panose="02040502050505030304" pitchFamily="18" charset="0"/>
              </a:rPr>
              <a:t> Active Directory yapılarında, domainler arası kaynak erişimini yönetmek için </a:t>
            </a:r>
            <a:r>
              <a:rPr lang="tr-TR" sz="1400" dirty="0" smtClean="0">
                <a:solidFill>
                  <a:srgbClr val="000000"/>
                </a:solidFill>
                <a:latin typeface="Palatino Linotype" panose="02040502050505030304" pitchFamily="18" charset="0"/>
              </a:rPr>
              <a:t>kullanılırlar. Üyeleri </a:t>
            </a:r>
            <a:r>
              <a:rPr lang="tr-TR" sz="1400" dirty="0" err="1">
                <a:solidFill>
                  <a:srgbClr val="000000"/>
                </a:solidFill>
                <a:latin typeface="Palatino Linotype" panose="02040502050505030304" pitchFamily="18" charset="0"/>
              </a:rPr>
              <a:t>foresttaki</a:t>
            </a:r>
            <a:r>
              <a:rPr lang="tr-TR" sz="1400" dirty="0">
                <a:solidFill>
                  <a:srgbClr val="000000"/>
                </a:solidFill>
                <a:latin typeface="Palatino Linotype" panose="02040502050505030304" pitchFamily="18" charset="0"/>
              </a:rPr>
              <a:t> herhangi bir domainden </a:t>
            </a:r>
            <a:r>
              <a:rPr lang="tr-TR" sz="1400" dirty="0" smtClean="0">
                <a:solidFill>
                  <a:srgbClr val="000000"/>
                </a:solidFill>
                <a:latin typeface="Palatino Linotype" panose="02040502050505030304" pitchFamily="18" charset="0"/>
              </a:rPr>
              <a:t>olabilir. </a:t>
            </a:r>
            <a:r>
              <a:rPr lang="tr-TR" sz="1400" dirty="0" err="1" smtClean="0">
                <a:solidFill>
                  <a:srgbClr val="000000"/>
                </a:solidFill>
                <a:latin typeface="Palatino Linotype" panose="02040502050505030304" pitchFamily="18" charset="0"/>
              </a:rPr>
              <a:t>Foresttaki</a:t>
            </a:r>
            <a:r>
              <a:rPr lang="tr-TR" sz="1400" dirty="0" smtClean="0">
                <a:solidFill>
                  <a:srgbClr val="000000"/>
                </a:solidFill>
                <a:latin typeface="Palatino Linotype" panose="02040502050505030304" pitchFamily="18" charset="0"/>
              </a:rPr>
              <a:t> </a:t>
            </a:r>
            <a:r>
              <a:rPr lang="tr-TR" sz="1400" dirty="0">
                <a:solidFill>
                  <a:srgbClr val="000000"/>
                </a:solidFill>
                <a:latin typeface="Palatino Linotype" panose="02040502050505030304" pitchFamily="18" charset="0"/>
              </a:rPr>
              <a:t>herhangi bir domaindeki kaynaklar üzerinde izin sahibi olabilirler.</a:t>
            </a:r>
          </a:p>
        </p:txBody>
      </p:sp>
    </p:spTree>
    <p:extLst>
      <p:ext uri="{BB962C8B-B14F-4D97-AF65-F5344CB8AC3E}">
        <p14:creationId xmlns:p14="http://schemas.microsoft.com/office/powerpoint/2010/main" val="884021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Grup Oluşturma</a:t>
            </a:r>
            <a:endParaRPr lang="tr-TR" sz="2800" dirty="0">
              <a:latin typeface="Palatino Linotype" panose="02040502050505030304" pitchFamily="18" charset="0"/>
            </a:endParaRPr>
          </a:p>
        </p:txBody>
      </p:sp>
      <p:sp>
        <p:nvSpPr>
          <p:cNvPr id="5" name="Unvan 1"/>
          <p:cNvSpPr txBox="1">
            <a:spLocks/>
          </p:cNvSpPr>
          <p:nvPr/>
        </p:nvSpPr>
        <p:spPr>
          <a:xfrm>
            <a:off x="755576" y="1484784"/>
            <a:ext cx="4104456" cy="3960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r>
              <a:rPr lang="tr-TR" sz="1400" dirty="0">
                <a:solidFill>
                  <a:srgbClr val="000000"/>
                </a:solidFill>
                <a:latin typeface="Palatino Linotype" panose="02040502050505030304" pitchFamily="18" charset="0"/>
              </a:rPr>
              <a:t>Domain grupları “Active Directory </a:t>
            </a:r>
            <a:r>
              <a:rPr lang="tr-TR" sz="1400" dirty="0" err="1">
                <a:solidFill>
                  <a:srgbClr val="000000"/>
                </a:solidFill>
                <a:latin typeface="Palatino Linotype" panose="02040502050505030304" pitchFamily="18" charset="0"/>
              </a:rPr>
              <a:t>Users</a:t>
            </a:r>
            <a:r>
              <a:rPr lang="tr-TR" sz="1400" dirty="0">
                <a:solidFill>
                  <a:srgbClr val="000000"/>
                </a:solidFill>
                <a:latin typeface="Palatino Linotype" panose="02040502050505030304" pitchFamily="18" charset="0"/>
              </a:rPr>
              <a:t> </a:t>
            </a:r>
            <a:r>
              <a:rPr lang="tr-TR" sz="1400" dirty="0" err="1">
                <a:solidFill>
                  <a:srgbClr val="000000"/>
                </a:solidFill>
                <a:latin typeface="Palatino Linotype" panose="02040502050505030304" pitchFamily="18" charset="0"/>
              </a:rPr>
              <a:t>and</a:t>
            </a:r>
            <a:r>
              <a:rPr lang="tr-TR" sz="1400" dirty="0">
                <a:solidFill>
                  <a:srgbClr val="000000"/>
                </a:solidFill>
                <a:latin typeface="Palatino Linotype" panose="02040502050505030304" pitchFamily="18" charset="0"/>
              </a:rPr>
              <a:t> </a:t>
            </a:r>
            <a:r>
              <a:rPr lang="tr-TR" sz="1400" dirty="0" err="1">
                <a:solidFill>
                  <a:srgbClr val="000000"/>
                </a:solidFill>
                <a:latin typeface="Palatino Linotype" panose="02040502050505030304" pitchFamily="18" charset="0"/>
              </a:rPr>
              <a:t>Computers</a:t>
            </a:r>
            <a:r>
              <a:rPr lang="tr-TR" sz="1400" dirty="0">
                <a:solidFill>
                  <a:srgbClr val="000000"/>
                </a:solidFill>
                <a:latin typeface="Palatino Linotype" panose="02040502050505030304" pitchFamily="18" charset="0"/>
              </a:rPr>
              <a:t>” aracı kullanılarak oluşturulur. Domain grubu oluşturmak için:</a:t>
            </a: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Active Directory </a:t>
            </a:r>
            <a:r>
              <a:rPr lang="tr-TR" sz="1400" dirty="0" err="1">
                <a:solidFill>
                  <a:srgbClr val="000000"/>
                </a:solidFill>
                <a:latin typeface="Palatino Linotype" panose="02040502050505030304" pitchFamily="18" charset="0"/>
              </a:rPr>
              <a:t>Users</a:t>
            </a:r>
            <a:r>
              <a:rPr lang="tr-TR" sz="1400" dirty="0">
                <a:solidFill>
                  <a:srgbClr val="000000"/>
                </a:solidFill>
                <a:latin typeface="Palatino Linotype" panose="02040502050505030304" pitchFamily="18" charset="0"/>
              </a:rPr>
              <a:t> </a:t>
            </a:r>
            <a:r>
              <a:rPr lang="tr-TR" sz="1400" dirty="0" err="1">
                <a:solidFill>
                  <a:srgbClr val="000000"/>
                </a:solidFill>
                <a:latin typeface="Palatino Linotype" panose="02040502050505030304" pitchFamily="18" charset="0"/>
              </a:rPr>
              <a:t>and</a:t>
            </a:r>
            <a:r>
              <a:rPr lang="tr-TR" sz="1400" dirty="0">
                <a:solidFill>
                  <a:srgbClr val="000000"/>
                </a:solidFill>
                <a:latin typeface="Palatino Linotype" panose="02040502050505030304" pitchFamily="18" charset="0"/>
              </a:rPr>
              <a:t> </a:t>
            </a:r>
            <a:r>
              <a:rPr lang="tr-TR" sz="1400" dirty="0" err="1">
                <a:solidFill>
                  <a:srgbClr val="000000"/>
                </a:solidFill>
                <a:latin typeface="Palatino Linotype" panose="02040502050505030304" pitchFamily="18" charset="0"/>
              </a:rPr>
              <a:t>Groups</a:t>
            </a:r>
            <a:r>
              <a:rPr lang="tr-TR" sz="1400" dirty="0">
                <a:solidFill>
                  <a:srgbClr val="000000"/>
                </a:solidFill>
                <a:latin typeface="Palatino Linotype" panose="02040502050505030304" pitchFamily="18" charset="0"/>
              </a:rPr>
              <a:t> aracını başlatıyoruz.</a:t>
            </a: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Grubu oluşturmak istediğimiz klasöre sağ tıklayıp “New-&gt;</a:t>
            </a:r>
            <a:r>
              <a:rPr lang="tr-TR" sz="1400" dirty="0" err="1">
                <a:solidFill>
                  <a:srgbClr val="000000"/>
                </a:solidFill>
                <a:latin typeface="Palatino Linotype" panose="02040502050505030304" pitchFamily="18" charset="0"/>
              </a:rPr>
              <a:t>Group</a:t>
            </a:r>
            <a:r>
              <a:rPr lang="tr-TR" sz="1400" dirty="0">
                <a:solidFill>
                  <a:srgbClr val="000000"/>
                </a:solidFill>
                <a:latin typeface="Palatino Linotype" panose="02040502050505030304" pitchFamily="18" charset="0"/>
              </a:rPr>
              <a:t>” komutunu veriyoruz.</a:t>
            </a: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Açılan iletişim </a:t>
            </a:r>
            <a:r>
              <a:rPr lang="tr-TR" sz="1400" dirty="0" smtClean="0">
                <a:solidFill>
                  <a:srgbClr val="000000"/>
                </a:solidFill>
                <a:latin typeface="Palatino Linotype" panose="02040502050505030304" pitchFamily="18" charset="0"/>
              </a:rPr>
              <a:t>kutusunda gerekli </a:t>
            </a:r>
            <a:r>
              <a:rPr lang="tr-TR" sz="1400" dirty="0">
                <a:solidFill>
                  <a:srgbClr val="000000"/>
                </a:solidFill>
                <a:latin typeface="Palatino Linotype" panose="02040502050505030304" pitchFamily="18" charset="0"/>
              </a:rPr>
              <a:t>yerleri doldurup “OK” düğmesine basıyoruz.</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926" y="1417638"/>
            <a:ext cx="3600953" cy="5048955"/>
          </a:xfrm>
          <a:prstGeom prst="rect">
            <a:avLst/>
          </a:prstGeom>
        </p:spPr>
      </p:pic>
    </p:spTree>
    <p:extLst>
      <p:ext uri="{BB962C8B-B14F-4D97-AF65-F5344CB8AC3E}">
        <p14:creationId xmlns:p14="http://schemas.microsoft.com/office/powerpoint/2010/main" val="389163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Grup Oluşturma</a:t>
            </a:r>
            <a:endParaRPr lang="tr-TR" sz="2800" dirty="0">
              <a:latin typeface="Palatino Linotype" panose="02040502050505030304" pitchFamily="18" charset="0"/>
            </a:endParaRPr>
          </a:p>
        </p:txBody>
      </p:sp>
      <p:sp>
        <p:nvSpPr>
          <p:cNvPr id="5" name="Unvan 1"/>
          <p:cNvSpPr txBox="1">
            <a:spLocks/>
          </p:cNvSpPr>
          <p:nvPr/>
        </p:nvSpPr>
        <p:spPr>
          <a:xfrm>
            <a:off x="755576" y="2204864"/>
            <a:ext cx="4104456" cy="3240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name : </a:t>
            </a:r>
            <a:r>
              <a:rPr lang="tr-TR" sz="1400" dirty="0">
                <a:solidFill>
                  <a:srgbClr val="000000"/>
                </a:solidFill>
                <a:latin typeface="Palatino Linotype" panose="02040502050505030304" pitchFamily="18" charset="0"/>
              </a:rPr>
              <a:t>Grubun adı.</a:t>
            </a:r>
          </a:p>
          <a:p>
            <a:pPr algn="just" fontAlgn="base"/>
            <a:endParaRPr lang="tr-TR" sz="1400" dirty="0">
              <a:solidFill>
                <a:srgbClr val="000000"/>
              </a:solidFill>
              <a:latin typeface="Palatino Linotype" panose="02040502050505030304" pitchFamily="18" charset="0"/>
            </a:endParaRPr>
          </a:p>
          <a:p>
            <a:pPr algn="just" fontAlgn="base"/>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name (</a:t>
            </a:r>
            <a:r>
              <a:rPr lang="tr-TR" sz="1400" b="1" dirty="0" err="1">
                <a:solidFill>
                  <a:srgbClr val="000000"/>
                </a:solidFill>
                <a:latin typeface="Palatino Linotype" panose="02040502050505030304" pitchFamily="18" charset="0"/>
              </a:rPr>
              <a:t>pre</a:t>
            </a:r>
            <a:r>
              <a:rPr lang="tr-TR" sz="1400" b="1" dirty="0">
                <a:solidFill>
                  <a:srgbClr val="000000"/>
                </a:solidFill>
                <a:latin typeface="Palatino Linotype" panose="02040502050505030304" pitchFamily="18" charset="0"/>
              </a:rPr>
              <a:t>-Windows 2000) : </a:t>
            </a:r>
            <a:r>
              <a:rPr lang="tr-TR" sz="1400" dirty="0">
                <a:solidFill>
                  <a:srgbClr val="000000"/>
                </a:solidFill>
                <a:latin typeface="Palatino Linotype" panose="02040502050505030304" pitchFamily="18" charset="0"/>
              </a:rPr>
              <a:t>Windows 2000 öncesi işletim sistemlerini destekleyebilmek için oluşturulur.</a:t>
            </a:r>
          </a:p>
          <a:p>
            <a:pPr algn="just" fontAlgn="base"/>
            <a:endParaRPr lang="tr-TR" sz="1400" dirty="0">
              <a:solidFill>
                <a:srgbClr val="000000"/>
              </a:solidFill>
              <a:latin typeface="Palatino Linotype" panose="02040502050505030304" pitchFamily="18" charset="0"/>
            </a:endParaRPr>
          </a:p>
          <a:p>
            <a:pPr algn="just" fontAlgn="base"/>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a:t>
            </a:r>
            <a:r>
              <a:rPr lang="tr-TR" sz="1400" b="1" dirty="0" err="1">
                <a:solidFill>
                  <a:srgbClr val="000000"/>
                </a:solidFill>
                <a:latin typeface="Palatino Linotype" panose="02040502050505030304" pitchFamily="18" charset="0"/>
              </a:rPr>
              <a:t>Scope</a:t>
            </a:r>
            <a:r>
              <a:rPr lang="tr-TR" sz="1400" b="1" dirty="0">
                <a:solidFill>
                  <a:srgbClr val="000000"/>
                </a:solidFill>
                <a:latin typeface="Palatino Linotype" panose="02040502050505030304" pitchFamily="18" charset="0"/>
              </a:rPr>
              <a:t> : </a:t>
            </a:r>
            <a:r>
              <a:rPr lang="tr-TR" sz="1400" dirty="0">
                <a:solidFill>
                  <a:srgbClr val="000000"/>
                </a:solidFill>
                <a:latin typeface="Palatino Linotype" panose="02040502050505030304" pitchFamily="18" charset="0"/>
              </a:rPr>
              <a:t>Grubun kapsamını seçmemizi sağlar.</a:t>
            </a:r>
          </a:p>
          <a:p>
            <a:pPr algn="just" fontAlgn="base"/>
            <a:endParaRPr lang="tr-TR" sz="1400" dirty="0">
              <a:solidFill>
                <a:srgbClr val="000000"/>
              </a:solidFill>
              <a:latin typeface="Palatino Linotype" panose="02040502050505030304" pitchFamily="18" charset="0"/>
            </a:endParaRPr>
          </a:p>
          <a:p>
            <a:pPr algn="just" fontAlgn="base"/>
            <a:r>
              <a:rPr lang="tr-TR" sz="1400" b="1" dirty="0" err="1">
                <a:solidFill>
                  <a:srgbClr val="000000"/>
                </a:solidFill>
                <a:latin typeface="Palatino Linotype" panose="02040502050505030304" pitchFamily="18" charset="0"/>
              </a:rPr>
              <a:t>Group</a:t>
            </a:r>
            <a:r>
              <a:rPr lang="tr-TR" sz="1400" b="1" dirty="0">
                <a:solidFill>
                  <a:srgbClr val="000000"/>
                </a:solidFill>
                <a:latin typeface="Palatino Linotype" panose="02040502050505030304" pitchFamily="18" charset="0"/>
              </a:rPr>
              <a:t> </a:t>
            </a:r>
            <a:r>
              <a:rPr lang="tr-TR" sz="1400" b="1" dirty="0" err="1">
                <a:solidFill>
                  <a:srgbClr val="000000"/>
                </a:solidFill>
                <a:latin typeface="Palatino Linotype" panose="02040502050505030304" pitchFamily="18" charset="0"/>
              </a:rPr>
              <a:t>Type</a:t>
            </a:r>
            <a:r>
              <a:rPr lang="tr-TR" sz="1400" b="1" dirty="0">
                <a:solidFill>
                  <a:srgbClr val="000000"/>
                </a:solidFill>
                <a:latin typeface="Palatino Linotype" panose="02040502050505030304" pitchFamily="18" charset="0"/>
              </a:rPr>
              <a:t>: </a:t>
            </a:r>
            <a:r>
              <a:rPr lang="tr-TR" sz="1400" dirty="0">
                <a:solidFill>
                  <a:srgbClr val="000000"/>
                </a:solidFill>
                <a:latin typeface="Palatino Linotype" panose="02040502050505030304" pitchFamily="18" charset="0"/>
              </a:rPr>
              <a:t>Grubun tipini seçmemizi sağlar.</a:t>
            </a:r>
          </a:p>
          <a:p>
            <a:pPr algn="just" fontAlgn="base"/>
            <a:endParaRPr lang="tr-TR" sz="1400" dirty="0">
              <a:solidFill>
                <a:srgbClr val="000000"/>
              </a:solidFill>
              <a:latin typeface="Palatino Linotype" panose="02040502050505030304" pitchFamily="18" charset="0"/>
            </a:endParaRPr>
          </a:p>
          <a:p>
            <a:pPr algn="just" fontAlgn="base"/>
            <a:r>
              <a:rPr lang="tr-TR" sz="1400" b="1" dirty="0">
                <a:solidFill>
                  <a:srgbClr val="000000"/>
                </a:solidFill>
                <a:latin typeface="Palatino Linotype" panose="02040502050505030304" pitchFamily="18" charset="0"/>
              </a:rPr>
              <a:t>Grup Üyeliği Yönetimi</a:t>
            </a:r>
          </a:p>
          <a:p>
            <a:pPr algn="just" fontAlgn="base"/>
            <a:r>
              <a:rPr lang="tr-TR" sz="1400" dirty="0">
                <a:solidFill>
                  <a:srgbClr val="000000"/>
                </a:solidFill>
                <a:latin typeface="Palatino Linotype" panose="02040502050505030304" pitchFamily="18" charset="0"/>
              </a:rPr>
              <a:t>Mevcut grupların üyeliklerini yönetmek için grubun özellikleri kullanılır. Grup üyeliği yönetmek için:</a:t>
            </a: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Gruba sağ tıklayıp “</a:t>
            </a:r>
            <a:r>
              <a:rPr lang="tr-TR" sz="1400" dirty="0" err="1">
                <a:solidFill>
                  <a:srgbClr val="000000"/>
                </a:solidFill>
                <a:latin typeface="Palatino Linotype" panose="02040502050505030304" pitchFamily="18" charset="0"/>
              </a:rPr>
              <a:t>Properties</a:t>
            </a:r>
            <a:r>
              <a:rPr lang="tr-TR" sz="1400" dirty="0">
                <a:solidFill>
                  <a:srgbClr val="000000"/>
                </a:solidFill>
                <a:latin typeface="Palatino Linotype" panose="02040502050505030304" pitchFamily="18" charset="0"/>
              </a:rPr>
              <a:t>” komutunu veriyoruz.</a:t>
            </a: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a:t>
            </a:r>
            <a:r>
              <a:rPr lang="tr-TR" sz="1400" dirty="0" err="1">
                <a:solidFill>
                  <a:srgbClr val="000000"/>
                </a:solidFill>
                <a:latin typeface="Palatino Linotype" panose="02040502050505030304" pitchFamily="18" charset="0"/>
              </a:rPr>
              <a:t>Members</a:t>
            </a:r>
            <a:r>
              <a:rPr lang="tr-TR" sz="1400" dirty="0">
                <a:solidFill>
                  <a:srgbClr val="000000"/>
                </a:solidFill>
                <a:latin typeface="Palatino Linotype" panose="02040502050505030304" pitchFamily="18" charset="0"/>
              </a:rPr>
              <a:t>” sekmesindeki “</a:t>
            </a:r>
            <a:r>
              <a:rPr lang="tr-TR" sz="1400" dirty="0" err="1">
                <a:solidFill>
                  <a:srgbClr val="000000"/>
                </a:solidFill>
                <a:latin typeface="Palatino Linotype" panose="02040502050505030304" pitchFamily="18" charset="0"/>
              </a:rPr>
              <a:t>Add</a:t>
            </a:r>
            <a:r>
              <a:rPr lang="tr-TR" sz="1400" dirty="0">
                <a:solidFill>
                  <a:srgbClr val="000000"/>
                </a:solidFill>
                <a:latin typeface="Palatino Linotype" panose="02040502050505030304" pitchFamily="18" charset="0"/>
              </a:rPr>
              <a:t>” düğmesini kullanarak grubun üyelerini belirliyoruz.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428" y="1700808"/>
            <a:ext cx="3600953" cy="3033680"/>
          </a:xfrm>
          <a:prstGeom prst="rect">
            <a:avLst/>
          </a:prstGeom>
        </p:spPr>
      </p:pic>
    </p:spTree>
    <p:extLst>
      <p:ext uri="{BB962C8B-B14F-4D97-AF65-F5344CB8AC3E}">
        <p14:creationId xmlns:p14="http://schemas.microsoft.com/office/powerpoint/2010/main" val="91134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Domain Grup Oluşturma</a:t>
            </a:r>
            <a:endParaRPr lang="tr-TR" sz="2800" dirty="0">
              <a:latin typeface="Palatino Linotype" panose="02040502050505030304" pitchFamily="18" charset="0"/>
            </a:endParaRPr>
          </a:p>
        </p:txBody>
      </p:sp>
      <p:sp>
        <p:nvSpPr>
          <p:cNvPr id="5" name="Unvan 1"/>
          <p:cNvSpPr txBox="1">
            <a:spLocks/>
          </p:cNvSpPr>
          <p:nvPr/>
        </p:nvSpPr>
        <p:spPr>
          <a:xfrm>
            <a:off x="755576" y="2204864"/>
            <a:ext cx="4104456" cy="3240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r>
              <a:rPr lang="tr-TR" sz="1400" dirty="0" err="1">
                <a:solidFill>
                  <a:srgbClr val="000000"/>
                </a:solidFill>
                <a:latin typeface="Palatino Linotype" panose="02040502050505030304" pitchFamily="18" charset="0"/>
              </a:rPr>
              <a:t>Group</a:t>
            </a:r>
            <a:r>
              <a:rPr lang="tr-TR" sz="1400" dirty="0">
                <a:solidFill>
                  <a:srgbClr val="000000"/>
                </a:solidFill>
                <a:latin typeface="Palatino Linotype" panose="02040502050505030304" pitchFamily="18" charset="0"/>
              </a:rPr>
              <a:t> oluşturma esnasında  </a:t>
            </a:r>
            <a:r>
              <a:rPr lang="tr-TR" sz="1400" u="sng" dirty="0">
                <a:solidFill>
                  <a:srgbClr val="000000"/>
                </a:solidFill>
                <a:latin typeface="Palatino Linotype" panose="02040502050505030304" pitchFamily="18" charset="0"/>
              </a:rPr>
              <a:t>Universal </a:t>
            </a:r>
            <a:r>
              <a:rPr lang="tr-TR" sz="1400" u="sng" dirty="0" err="1">
                <a:solidFill>
                  <a:srgbClr val="000000"/>
                </a:solidFill>
                <a:latin typeface="Palatino Linotype" panose="02040502050505030304" pitchFamily="18" charset="0"/>
              </a:rPr>
              <a:t>Group</a:t>
            </a:r>
            <a:r>
              <a:rPr lang="tr-TR" sz="1400" u="sng" dirty="0">
                <a:solidFill>
                  <a:srgbClr val="000000"/>
                </a:solidFill>
                <a:latin typeface="Palatino Linotype" panose="02040502050505030304" pitchFamily="18" charset="0"/>
              </a:rPr>
              <a:t> seçeneği aktif olarak </a:t>
            </a:r>
            <a:r>
              <a:rPr lang="tr-TR" sz="1400" u="sng" dirty="0" smtClean="0">
                <a:solidFill>
                  <a:srgbClr val="000000"/>
                </a:solidFill>
                <a:latin typeface="Palatino Linotype" panose="02040502050505030304" pitchFamily="18" charset="0"/>
              </a:rPr>
              <a:t>gelmiyorsa </a:t>
            </a:r>
            <a:r>
              <a:rPr lang="tr-TR" sz="1400" dirty="0" smtClean="0">
                <a:solidFill>
                  <a:srgbClr val="000000"/>
                </a:solidFill>
                <a:latin typeface="Palatino Linotype" panose="02040502050505030304" pitchFamily="18" charset="0"/>
              </a:rPr>
              <a:t>yapmanız </a:t>
            </a:r>
            <a:r>
              <a:rPr lang="tr-TR" sz="1400" dirty="0">
                <a:solidFill>
                  <a:srgbClr val="000000"/>
                </a:solidFill>
                <a:latin typeface="Palatino Linotype" panose="02040502050505030304" pitchFamily="18" charset="0"/>
              </a:rPr>
              <a:t>gereken işlem  Domain  </a:t>
            </a:r>
            <a:r>
              <a:rPr lang="tr-TR" sz="1400" dirty="0" err="1">
                <a:solidFill>
                  <a:srgbClr val="000000"/>
                </a:solidFill>
                <a:latin typeface="Palatino Linotype" panose="02040502050505030304" pitchFamily="18" charset="0"/>
              </a:rPr>
              <a:t>Functional</a:t>
            </a:r>
            <a:r>
              <a:rPr lang="tr-TR" sz="1400" dirty="0">
                <a:solidFill>
                  <a:srgbClr val="000000"/>
                </a:solidFill>
                <a:latin typeface="Palatino Linotype" panose="02040502050505030304" pitchFamily="18" charset="0"/>
              </a:rPr>
              <a:t> Level  seviyesini </a:t>
            </a:r>
            <a:r>
              <a:rPr lang="tr-TR" sz="1400" dirty="0" err="1">
                <a:solidFill>
                  <a:srgbClr val="000000"/>
                </a:solidFill>
                <a:latin typeface="Palatino Linotype" panose="02040502050505030304" pitchFamily="18" charset="0"/>
              </a:rPr>
              <a:t>Native</a:t>
            </a:r>
            <a:r>
              <a:rPr lang="tr-TR" sz="1400" dirty="0">
                <a:solidFill>
                  <a:srgbClr val="000000"/>
                </a:solidFill>
                <a:latin typeface="Palatino Linotype" panose="02040502050505030304" pitchFamily="18" charset="0"/>
              </a:rPr>
              <a:t> </a:t>
            </a:r>
            <a:r>
              <a:rPr lang="tr-TR" sz="1400" dirty="0" smtClean="0">
                <a:solidFill>
                  <a:srgbClr val="000000"/>
                </a:solidFill>
                <a:latin typeface="Palatino Linotype" panose="02040502050505030304" pitchFamily="18" charset="0"/>
              </a:rPr>
              <a:t>2003 </a:t>
            </a:r>
            <a:r>
              <a:rPr lang="tr-TR" sz="1400" dirty="0" err="1" smtClean="0">
                <a:solidFill>
                  <a:srgbClr val="000000"/>
                </a:solidFill>
                <a:latin typeface="Palatino Linotype" panose="02040502050505030304" pitchFamily="18" charset="0"/>
              </a:rPr>
              <a:t>mode’a</a:t>
            </a:r>
            <a:r>
              <a:rPr lang="tr-TR" sz="1400" dirty="0" smtClean="0">
                <a:solidFill>
                  <a:srgbClr val="000000"/>
                </a:solidFill>
                <a:latin typeface="Palatino Linotype" panose="02040502050505030304" pitchFamily="18" charset="0"/>
              </a:rPr>
              <a:t> </a:t>
            </a:r>
            <a:r>
              <a:rPr lang="tr-TR" sz="1400" dirty="0">
                <a:solidFill>
                  <a:srgbClr val="000000"/>
                </a:solidFill>
                <a:latin typeface="Palatino Linotype" panose="02040502050505030304" pitchFamily="18" charset="0"/>
              </a:rPr>
              <a:t>çekmeniz </a:t>
            </a:r>
            <a:r>
              <a:rPr lang="tr-TR" sz="1400" dirty="0" smtClean="0">
                <a:solidFill>
                  <a:srgbClr val="000000"/>
                </a:solidFill>
                <a:latin typeface="Palatino Linotype" panose="02040502050505030304" pitchFamily="18" charset="0"/>
              </a:rPr>
              <a:t>gerekmektedir. </a:t>
            </a:r>
            <a:endParaRPr lang="tr-TR" sz="1400" dirty="0">
              <a:solidFill>
                <a:srgbClr val="000000"/>
              </a:solidFill>
              <a:latin typeface="Palatino Linotype" panose="02040502050505030304" pitchFamily="18" charset="0"/>
            </a:endParaRP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Bu işlemi aşağıdaki adımları uygulayarak </a:t>
            </a:r>
            <a:r>
              <a:rPr lang="tr-TR" sz="1400" dirty="0" smtClean="0">
                <a:solidFill>
                  <a:srgbClr val="000000"/>
                </a:solidFill>
                <a:latin typeface="Palatino Linotype" panose="02040502050505030304" pitchFamily="18" charset="0"/>
              </a:rPr>
              <a:t>yapabilirsiniz: </a:t>
            </a:r>
            <a:endParaRPr lang="tr-TR" sz="1400" dirty="0">
              <a:solidFill>
                <a:srgbClr val="000000"/>
              </a:solidFill>
              <a:latin typeface="Palatino Linotype" panose="02040502050505030304" pitchFamily="18" charset="0"/>
            </a:endParaRP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Öncelikli olarak Active Directory </a:t>
            </a:r>
            <a:r>
              <a:rPr lang="tr-TR" sz="1400" dirty="0" err="1">
                <a:solidFill>
                  <a:srgbClr val="000000"/>
                </a:solidFill>
                <a:latin typeface="Palatino Linotype" panose="02040502050505030304" pitchFamily="18" charset="0"/>
              </a:rPr>
              <a:t>Users</a:t>
            </a:r>
            <a:r>
              <a:rPr lang="tr-TR" sz="1400" dirty="0">
                <a:solidFill>
                  <a:srgbClr val="000000"/>
                </a:solidFill>
                <a:latin typeface="Palatino Linotype" panose="02040502050505030304" pitchFamily="18" charset="0"/>
              </a:rPr>
              <a:t> </a:t>
            </a:r>
            <a:r>
              <a:rPr lang="tr-TR" sz="1400" dirty="0" err="1">
                <a:solidFill>
                  <a:srgbClr val="000000"/>
                </a:solidFill>
                <a:latin typeface="Palatino Linotype" panose="02040502050505030304" pitchFamily="18" charset="0"/>
              </a:rPr>
              <a:t>and</a:t>
            </a:r>
            <a:r>
              <a:rPr lang="tr-TR" sz="1400" dirty="0">
                <a:solidFill>
                  <a:srgbClr val="000000"/>
                </a:solidFill>
                <a:latin typeface="Palatino Linotype" panose="02040502050505030304" pitchFamily="18" charset="0"/>
              </a:rPr>
              <a:t> </a:t>
            </a:r>
            <a:r>
              <a:rPr lang="tr-TR" sz="1400" dirty="0" err="1">
                <a:solidFill>
                  <a:srgbClr val="000000"/>
                </a:solidFill>
                <a:latin typeface="Palatino Linotype" panose="02040502050505030304" pitchFamily="18" charset="0"/>
              </a:rPr>
              <a:t>Computers</a:t>
            </a:r>
            <a:r>
              <a:rPr lang="tr-TR" sz="1400" dirty="0">
                <a:solidFill>
                  <a:srgbClr val="000000"/>
                </a:solidFill>
                <a:latin typeface="Palatino Linotype" panose="02040502050505030304" pitchFamily="18" charset="0"/>
              </a:rPr>
              <a:t>  menüsünü açalım ve ardından  Domain ismimize sağ tıklayarak   </a:t>
            </a:r>
            <a:r>
              <a:rPr lang="tr-TR" sz="1400" dirty="0" err="1">
                <a:solidFill>
                  <a:srgbClr val="000000"/>
                </a:solidFill>
                <a:latin typeface="Palatino Linotype" panose="02040502050505030304" pitchFamily="18" charset="0"/>
              </a:rPr>
              <a:t>Raise</a:t>
            </a:r>
            <a:r>
              <a:rPr lang="tr-TR" sz="1400" dirty="0">
                <a:solidFill>
                  <a:srgbClr val="000000"/>
                </a:solidFill>
                <a:latin typeface="Palatino Linotype" panose="02040502050505030304" pitchFamily="18" charset="0"/>
              </a:rPr>
              <a:t> Domain </a:t>
            </a:r>
            <a:r>
              <a:rPr lang="tr-TR" sz="1400" dirty="0" err="1">
                <a:solidFill>
                  <a:srgbClr val="000000"/>
                </a:solidFill>
                <a:latin typeface="Palatino Linotype" panose="02040502050505030304" pitchFamily="18" charset="0"/>
              </a:rPr>
              <a:t>Functional</a:t>
            </a:r>
            <a:r>
              <a:rPr lang="tr-TR" sz="1400" dirty="0">
                <a:solidFill>
                  <a:srgbClr val="000000"/>
                </a:solidFill>
                <a:latin typeface="Palatino Linotype" panose="02040502050505030304" pitchFamily="18" charset="0"/>
              </a:rPr>
              <a:t>  Level  komutunu </a:t>
            </a:r>
            <a:r>
              <a:rPr lang="tr-TR" sz="1400" dirty="0" smtClean="0">
                <a:solidFill>
                  <a:srgbClr val="000000"/>
                </a:solidFill>
                <a:latin typeface="Palatino Linotype" panose="02040502050505030304" pitchFamily="18" charset="0"/>
              </a:rPr>
              <a:t>seçelim.</a:t>
            </a:r>
          </a:p>
          <a:p>
            <a:pPr algn="just" fontAlgn="base"/>
            <a:endParaRPr lang="tr-TR" sz="1400" dirty="0">
              <a:solidFill>
                <a:srgbClr val="000000"/>
              </a:solidFill>
              <a:latin typeface="Palatino Linotype" panose="02040502050505030304" pitchFamily="18" charset="0"/>
            </a:endParaRPr>
          </a:p>
          <a:p>
            <a:pPr algn="just" fontAlgn="base"/>
            <a:r>
              <a:rPr lang="tr-TR" sz="1400" dirty="0">
                <a:solidFill>
                  <a:srgbClr val="000000"/>
                </a:solidFill>
                <a:latin typeface="Palatino Linotype" panose="02040502050505030304" pitchFamily="18" charset="0"/>
              </a:rPr>
              <a:t>Domain </a:t>
            </a:r>
            <a:r>
              <a:rPr lang="tr-TR" sz="1400" dirty="0" err="1">
                <a:solidFill>
                  <a:srgbClr val="000000"/>
                </a:solidFill>
                <a:latin typeface="Palatino Linotype" panose="02040502050505030304" pitchFamily="18" charset="0"/>
              </a:rPr>
              <a:t>functional</a:t>
            </a:r>
            <a:r>
              <a:rPr lang="tr-TR" sz="1400" dirty="0">
                <a:solidFill>
                  <a:srgbClr val="000000"/>
                </a:solidFill>
                <a:latin typeface="Palatino Linotype" panose="02040502050505030304" pitchFamily="18" charset="0"/>
              </a:rPr>
              <a:t> </a:t>
            </a:r>
            <a:r>
              <a:rPr lang="tr-TR" sz="1400" dirty="0" err="1">
                <a:solidFill>
                  <a:srgbClr val="000000"/>
                </a:solidFill>
                <a:latin typeface="Palatino Linotype" panose="02040502050505030304" pitchFamily="18" charset="0"/>
              </a:rPr>
              <a:t>level</a:t>
            </a:r>
            <a:r>
              <a:rPr lang="tr-TR" sz="1400" dirty="0">
                <a:solidFill>
                  <a:srgbClr val="000000"/>
                </a:solidFill>
                <a:latin typeface="Palatino Linotype" panose="02040502050505030304" pitchFamily="18" charset="0"/>
              </a:rPr>
              <a:t>  yükselttikten sonra  </a:t>
            </a:r>
            <a:r>
              <a:rPr lang="tr-TR" sz="1400" dirty="0" err="1">
                <a:solidFill>
                  <a:srgbClr val="000000"/>
                </a:solidFill>
                <a:latin typeface="Palatino Linotype" panose="02040502050505030304" pitchFamily="18" charset="0"/>
              </a:rPr>
              <a:t>Group</a:t>
            </a:r>
            <a:r>
              <a:rPr lang="tr-TR" sz="1400" dirty="0">
                <a:solidFill>
                  <a:srgbClr val="000000"/>
                </a:solidFill>
                <a:latin typeface="Palatino Linotype" panose="02040502050505030304" pitchFamily="18" charset="0"/>
              </a:rPr>
              <a:t> oluştururken daha önce gelmeyen  Universal  Seçeneğinin geldiğini göreceksiniz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700808"/>
            <a:ext cx="2334283" cy="4462358"/>
          </a:xfrm>
          <a:prstGeom prst="rect">
            <a:avLst/>
          </a:prstGeom>
        </p:spPr>
      </p:pic>
    </p:spTree>
    <p:extLst>
      <p:ext uri="{BB962C8B-B14F-4D97-AF65-F5344CB8AC3E}">
        <p14:creationId xmlns:p14="http://schemas.microsoft.com/office/powerpoint/2010/main" val="82861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852936"/>
            <a:ext cx="8229600" cy="1143000"/>
          </a:xfrm>
        </p:spPr>
        <p:txBody>
          <a:bodyPr>
            <a:normAutofit fontScale="90000"/>
          </a:bodyPr>
          <a:lstStyle/>
          <a:p>
            <a:r>
              <a:rPr lang="tr-TR" sz="4000" b="1" dirty="0" smtClean="0">
                <a:latin typeface="Palatino Linotype" panose="02040502050505030304" pitchFamily="18" charset="0"/>
              </a:rPr>
              <a:t>Teşekkürler…</a:t>
            </a:r>
            <a:br>
              <a:rPr lang="tr-TR" sz="4000" b="1" dirty="0" smtClean="0">
                <a:latin typeface="Palatino Linotype" panose="02040502050505030304" pitchFamily="18" charset="0"/>
              </a:rPr>
            </a:br>
            <a:r>
              <a:rPr lang="tr-TR" sz="4000" b="1" dirty="0">
                <a:latin typeface="Palatino Linotype" panose="02040502050505030304" pitchFamily="18" charset="0"/>
              </a:rPr>
              <a:t/>
            </a:r>
            <a:br>
              <a:rPr lang="tr-TR" sz="4000" b="1" dirty="0">
                <a:latin typeface="Palatino Linotype" panose="02040502050505030304" pitchFamily="18" charset="0"/>
              </a:rPr>
            </a:br>
            <a:r>
              <a:rPr lang="tr-TR" sz="2000" b="1" dirty="0" smtClean="0">
                <a:latin typeface="Palatino Linotype" panose="02040502050505030304" pitchFamily="18" charset="0"/>
                <a:hlinkClick r:id="rId2"/>
              </a:rPr>
              <a:t>www.aliosmangokcan.com</a:t>
            </a:r>
            <a:r>
              <a:rPr lang="tr-TR" sz="2000" b="1" dirty="0" smtClean="0">
                <a:latin typeface="Palatino Linotype" panose="02040502050505030304" pitchFamily="18" charset="0"/>
              </a:rPr>
              <a:t/>
            </a:r>
            <a:br>
              <a:rPr lang="tr-TR" sz="2000" b="1" dirty="0" smtClean="0">
                <a:latin typeface="Palatino Linotype" panose="02040502050505030304" pitchFamily="18" charset="0"/>
              </a:rPr>
            </a:br>
            <a:r>
              <a:rPr lang="tr-TR" sz="2000" b="1" dirty="0" smtClean="0">
                <a:latin typeface="Palatino Linotype" panose="02040502050505030304" pitchFamily="18" charset="0"/>
              </a:rPr>
              <a:t>mail@aliosmangokcan.com</a:t>
            </a:r>
            <a:endParaRPr lang="tr-TR" sz="2000" b="1" dirty="0">
              <a:latin typeface="Palatino Linotype" panose="02040502050505030304" pitchFamily="18" charset="0"/>
            </a:endParaRPr>
          </a:p>
        </p:txBody>
      </p:sp>
    </p:spTree>
    <p:extLst>
      <p:ext uri="{BB962C8B-B14F-4D97-AF65-F5344CB8AC3E}">
        <p14:creationId xmlns:p14="http://schemas.microsoft.com/office/powerpoint/2010/main" val="307843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rmAutofit/>
          </a:bodyPr>
          <a:lstStyle/>
          <a:p>
            <a:r>
              <a:rPr lang="tr-TR" sz="3600" dirty="0" smtClean="0">
                <a:latin typeface="Palatino Linotype" panose="02040502050505030304" pitchFamily="18" charset="0"/>
              </a:rPr>
              <a:t>                      Kullanıcı Hesapları</a:t>
            </a:r>
            <a:endParaRPr lang="tr-TR" sz="3600" dirty="0">
              <a:latin typeface="Palatino Linotype" panose="02040502050505030304" pitchFamily="18" charset="0"/>
            </a:endParaRPr>
          </a:p>
        </p:txBody>
      </p:sp>
      <p:sp>
        <p:nvSpPr>
          <p:cNvPr id="3" name="İçerik Yer Tutucusu 2"/>
          <p:cNvSpPr>
            <a:spLocks noGrp="1"/>
          </p:cNvSpPr>
          <p:nvPr>
            <p:ph idx="1"/>
          </p:nvPr>
        </p:nvSpPr>
        <p:spPr/>
        <p:txBody>
          <a:bodyPr>
            <a:noAutofit/>
          </a:bodyPr>
          <a:lstStyle/>
          <a:p>
            <a:pPr marL="0" indent="0" algn="just">
              <a:buNone/>
            </a:pPr>
            <a:r>
              <a:rPr lang="tr-TR" sz="1800" b="1" dirty="0" smtClean="0">
                <a:latin typeface="Palatino Linotype" panose="02040502050505030304" pitchFamily="18" charset="0"/>
              </a:rPr>
              <a:t>DOMAIN USER: </a:t>
            </a:r>
            <a:r>
              <a:rPr lang="tr-TR" sz="1800" dirty="0">
                <a:latin typeface="Palatino Linotype" panose="02040502050505030304" pitchFamily="18" charset="0"/>
              </a:rPr>
              <a:t>Domain </a:t>
            </a:r>
            <a:r>
              <a:rPr lang="tr-TR" sz="1800" dirty="0" smtClean="0">
                <a:latin typeface="Palatino Linotype" panose="02040502050505030304" pitchFamily="18" charset="0"/>
              </a:rPr>
              <a:t>kullanıcı hesapları</a:t>
            </a:r>
            <a:r>
              <a:rPr lang="tr-TR" sz="1800" dirty="0">
                <a:latin typeface="Palatino Linotype" panose="02040502050505030304" pitchFamily="18" charset="0"/>
              </a:rPr>
              <a:t>; kullanıcılara </a:t>
            </a:r>
            <a:r>
              <a:rPr lang="tr-TR" sz="1800" dirty="0" err="1">
                <a:latin typeface="Palatino Linotype" panose="02040502050505030304" pitchFamily="18" charset="0"/>
              </a:rPr>
              <a:t>domain’de</a:t>
            </a:r>
            <a:r>
              <a:rPr lang="tr-TR" sz="1800" dirty="0">
                <a:latin typeface="Palatino Linotype" panose="02040502050505030304" pitchFamily="18" charset="0"/>
              </a:rPr>
              <a:t> oturum açma ve network kaynaklarından yararlanma </a:t>
            </a:r>
            <a:r>
              <a:rPr lang="tr-TR" sz="1800" dirty="0" smtClean="0">
                <a:latin typeface="Palatino Linotype" panose="02040502050505030304" pitchFamily="18" charset="0"/>
              </a:rPr>
              <a:t>hakkı verir</a:t>
            </a:r>
            <a:r>
              <a:rPr lang="tr-TR" sz="1800" dirty="0">
                <a:latin typeface="Palatino Linotype" panose="02040502050505030304" pitchFamily="18" charset="0"/>
              </a:rPr>
              <a:t>. Logon </a:t>
            </a:r>
            <a:r>
              <a:rPr lang="tr-TR" sz="1800" dirty="0" smtClean="0">
                <a:latin typeface="Palatino Linotype" panose="02040502050505030304" pitchFamily="18" charset="0"/>
              </a:rPr>
              <a:t>işlemleri </a:t>
            </a:r>
            <a:r>
              <a:rPr lang="tr-TR" sz="1800" dirty="0">
                <a:latin typeface="Palatino Linotype" panose="02040502050505030304" pitchFamily="18" charset="0"/>
              </a:rPr>
              <a:t>sırasında kullanıcı, </a:t>
            </a:r>
            <a:r>
              <a:rPr lang="tr-TR" sz="1800" dirty="0" smtClean="0">
                <a:latin typeface="Palatino Linotype" panose="02040502050505030304" pitchFamily="18" charset="0"/>
              </a:rPr>
              <a:t>kullanıcı adını (</a:t>
            </a:r>
            <a:r>
              <a:rPr lang="tr-TR" sz="1800" dirty="0" err="1" smtClean="0">
                <a:latin typeface="Palatino Linotype" panose="02040502050505030304" pitchFamily="18" charset="0"/>
              </a:rPr>
              <a:t>user</a:t>
            </a:r>
            <a:r>
              <a:rPr lang="tr-TR" sz="1800" dirty="0" smtClean="0">
                <a:latin typeface="Palatino Linotype" panose="02040502050505030304" pitchFamily="18" charset="0"/>
              </a:rPr>
              <a:t> name) ve parolasını (</a:t>
            </a:r>
            <a:r>
              <a:rPr lang="tr-TR" sz="1800" dirty="0" err="1">
                <a:latin typeface="Palatino Linotype" panose="02040502050505030304" pitchFamily="18" charset="0"/>
              </a:rPr>
              <a:t>p</a:t>
            </a:r>
            <a:r>
              <a:rPr lang="tr-TR" sz="1800" dirty="0" err="1" smtClean="0">
                <a:latin typeface="Palatino Linotype" panose="02040502050505030304" pitchFamily="18" charset="0"/>
              </a:rPr>
              <a:t>assword</a:t>
            </a:r>
            <a:r>
              <a:rPr lang="tr-TR" sz="1800" dirty="0" smtClean="0">
                <a:latin typeface="Palatino Linotype" panose="02040502050505030304" pitchFamily="18" charset="0"/>
              </a:rPr>
              <a:t>) girer </a:t>
            </a:r>
            <a:r>
              <a:rPr lang="tr-TR" sz="1800" dirty="0">
                <a:latin typeface="Palatino Linotype" panose="02040502050505030304" pitchFamily="18" charset="0"/>
              </a:rPr>
              <a:t>ve Domain </a:t>
            </a:r>
            <a:r>
              <a:rPr lang="tr-TR" sz="1800" dirty="0" smtClean="0">
                <a:latin typeface="Palatino Linotype" panose="02040502050505030304" pitchFamily="18" charset="0"/>
              </a:rPr>
              <a:t>Controller (DC) </a:t>
            </a:r>
            <a:r>
              <a:rPr lang="tr-TR" sz="1800" dirty="0">
                <a:latin typeface="Palatino Linotype" panose="02040502050505030304" pitchFamily="18" charset="0"/>
              </a:rPr>
              <a:t>üzerindeki güvenlik </a:t>
            </a:r>
            <a:r>
              <a:rPr lang="tr-TR" sz="1800" dirty="0" err="1" smtClean="0">
                <a:latin typeface="Palatino Linotype" panose="02040502050505030304" pitchFamily="18" charset="0"/>
              </a:rPr>
              <a:t>veritabanı</a:t>
            </a:r>
            <a:r>
              <a:rPr lang="tr-TR" sz="1800" dirty="0" smtClean="0">
                <a:latin typeface="Palatino Linotype" panose="02040502050505030304" pitchFamily="18" charset="0"/>
              </a:rPr>
              <a:t> tarafından </a:t>
            </a:r>
            <a:r>
              <a:rPr lang="tr-TR" sz="1800" dirty="0">
                <a:latin typeface="Palatino Linotype" panose="02040502050505030304" pitchFamily="18" charset="0"/>
              </a:rPr>
              <a:t>onaylanır. </a:t>
            </a:r>
            <a:endParaRPr lang="tr-TR" sz="1800" dirty="0" smtClean="0">
              <a:latin typeface="Palatino Linotype" panose="02040502050505030304" pitchFamily="18" charset="0"/>
            </a:endParaRPr>
          </a:p>
          <a:p>
            <a:pPr marL="0" indent="0" algn="just">
              <a:buNone/>
            </a:pPr>
            <a:r>
              <a:rPr lang="tr-TR" sz="1800" dirty="0" smtClean="0">
                <a:latin typeface="Palatino Linotype" panose="02040502050505030304" pitchFamily="18" charset="0"/>
              </a:rPr>
              <a:t>	Domain kullanıcı hesapları bir </a:t>
            </a:r>
            <a:r>
              <a:rPr lang="tr-TR" sz="1800" dirty="0">
                <a:latin typeface="Palatino Linotype" panose="02040502050505030304" pitchFamily="18" charset="0"/>
              </a:rPr>
              <a:t>domain </a:t>
            </a:r>
            <a:r>
              <a:rPr lang="tr-TR" sz="1800" dirty="0" err="1">
                <a:latin typeface="Palatino Linotype" panose="02040502050505030304" pitchFamily="18" charset="0"/>
              </a:rPr>
              <a:t>controller</a:t>
            </a:r>
            <a:r>
              <a:rPr lang="tr-TR" sz="1800" dirty="0">
                <a:latin typeface="Palatino Linotype" panose="02040502050505030304" pitchFamily="18" charset="0"/>
              </a:rPr>
              <a:t> üzerinde yer alan Active Directory veri tabanına kaydedilir. </a:t>
            </a:r>
            <a:r>
              <a:rPr lang="tr-TR" sz="1800" dirty="0" err="1">
                <a:latin typeface="Palatino Linotype" panose="02040502050505030304" pitchFamily="18" charset="0"/>
              </a:rPr>
              <a:t>Replikasyon</a:t>
            </a:r>
            <a:r>
              <a:rPr lang="tr-TR" sz="1800" dirty="0">
                <a:latin typeface="Palatino Linotype" panose="02040502050505030304" pitchFamily="18" charset="0"/>
              </a:rPr>
              <a:t> gerçekleştikten sonra yeni </a:t>
            </a:r>
            <a:r>
              <a:rPr lang="tr-TR" sz="1800" dirty="0" smtClean="0">
                <a:latin typeface="Palatino Linotype" panose="02040502050505030304" pitchFamily="18" charset="0"/>
              </a:rPr>
              <a:t>kullanıcı bilgileri </a:t>
            </a:r>
            <a:r>
              <a:rPr lang="tr-TR" sz="1800" dirty="0">
                <a:latin typeface="Palatino Linotype" panose="02040502050505030304" pitchFamily="18" charset="0"/>
              </a:rPr>
              <a:t>tüm </a:t>
            </a:r>
            <a:r>
              <a:rPr lang="tr-TR" sz="1800" dirty="0" err="1">
                <a:latin typeface="Palatino Linotype" panose="02040502050505030304" pitchFamily="18" charset="0"/>
              </a:rPr>
              <a:t>domain’in</a:t>
            </a:r>
            <a:r>
              <a:rPr lang="tr-TR" sz="1800" dirty="0">
                <a:latin typeface="Palatino Linotype" panose="02040502050505030304" pitchFamily="18" charset="0"/>
              </a:rPr>
              <a:t> </a:t>
            </a:r>
            <a:r>
              <a:rPr lang="tr-TR" sz="1800" dirty="0" err="1">
                <a:latin typeface="Palatino Linotype" panose="02040502050505030304" pitchFamily="18" charset="0"/>
              </a:rPr>
              <a:t>tree’sindeki</a:t>
            </a:r>
            <a:r>
              <a:rPr lang="tr-TR" sz="1800" dirty="0">
                <a:latin typeface="Palatino Linotype" panose="02040502050505030304" pitchFamily="18" charset="0"/>
              </a:rPr>
              <a:t> tüm </a:t>
            </a:r>
            <a:r>
              <a:rPr lang="tr-TR" sz="1800" dirty="0" err="1">
                <a:latin typeface="Palatino Linotype" panose="02040502050505030304" pitchFamily="18" charset="0"/>
              </a:rPr>
              <a:t>DC’ler</a:t>
            </a:r>
            <a:r>
              <a:rPr lang="tr-TR" sz="1800" dirty="0">
                <a:latin typeface="Palatino Linotype" panose="02040502050505030304" pitchFamily="18" charset="0"/>
              </a:rPr>
              <a:t> tarafından doğrulanabilir. </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03648" y="239586"/>
            <a:ext cx="2510346" cy="1121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821" y="4221088"/>
            <a:ext cx="3667637" cy="1833818"/>
          </a:xfrm>
          <a:prstGeom prst="rect">
            <a:avLst/>
          </a:prstGeom>
        </p:spPr>
      </p:pic>
    </p:spTree>
    <p:extLst>
      <p:ext uri="{BB962C8B-B14F-4D97-AF65-F5344CB8AC3E}">
        <p14:creationId xmlns:p14="http://schemas.microsoft.com/office/powerpoint/2010/main" val="321682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err="1" smtClean="0">
                <a:latin typeface="Palatino Linotype" panose="02040502050505030304" pitchFamily="18" charset="0"/>
              </a:rPr>
              <a:t>Local</a:t>
            </a:r>
            <a:r>
              <a:rPr lang="tr-TR" sz="2800" dirty="0" smtClean="0">
                <a:latin typeface="Palatino Linotype" panose="02040502050505030304" pitchFamily="18" charset="0"/>
              </a:rPr>
              <a:t> User Oluşturma</a:t>
            </a:r>
            <a:endParaRPr lang="tr-TR" sz="2800"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703" y="2060848"/>
            <a:ext cx="4311684" cy="2437538"/>
          </a:xfrm>
        </p:spPr>
      </p:pic>
      <p:sp>
        <p:nvSpPr>
          <p:cNvPr id="5" name="Unvan 1"/>
          <p:cNvSpPr txBox="1">
            <a:spLocks/>
          </p:cNvSpPr>
          <p:nvPr/>
        </p:nvSpPr>
        <p:spPr>
          <a:xfrm>
            <a:off x="4860032" y="1795858"/>
            <a:ext cx="3960440" cy="28572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600" dirty="0">
                <a:latin typeface="Palatino Linotype" panose="02040502050505030304" pitchFamily="18" charset="0"/>
              </a:rPr>
              <a:t>“My </a:t>
            </a:r>
            <a:r>
              <a:rPr lang="tr-TR" sz="1600" dirty="0" err="1">
                <a:latin typeface="Palatino Linotype" panose="02040502050505030304" pitchFamily="18" charset="0"/>
              </a:rPr>
              <a:t>Computer</a:t>
            </a:r>
            <a:r>
              <a:rPr lang="tr-TR" sz="1600" dirty="0">
                <a:latin typeface="Palatino Linotype" panose="02040502050505030304" pitchFamily="18" charset="0"/>
              </a:rPr>
              <a:t>” simgesine sağ tıklayıp “</a:t>
            </a:r>
            <a:r>
              <a:rPr lang="tr-TR" sz="1600" dirty="0" err="1">
                <a:latin typeface="Palatino Linotype" panose="02040502050505030304" pitchFamily="18" charset="0"/>
              </a:rPr>
              <a:t>Manage</a:t>
            </a:r>
            <a:r>
              <a:rPr lang="tr-TR" sz="1600" dirty="0">
                <a:latin typeface="Palatino Linotype" panose="02040502050505030304" pitchFamily="18" charset="0"/>
              </a:rPr>
              <a:t>” komutunu veriyoruz. </a:t>
            </a:r>
            <a:endParaRPr lang="tr-TR" sz="1600" dirty="0" smtClean="0">
              <a:latin typeface="Palatino Linotype" panose="02040502050505030304" pitchFamily="18" charset="0"/>
            </a:endParaRPr>
          </a:p>
          <a:p>
            <a:r>
              <a:rPr lang="tr-TR" sz="1600" dirty="0" smtClean="0">
                <a:latin typeface="Palatino Linotype" panose="02040502050505030304" pitchFamily="18" charset="0"/>
              </a:rPr>
              <a:t>Açılan </a:t>
            </a:r>
            <a:r>
              <a:rPr lang="tr-TR" sz="1600" dirty="0">
                <a:latin typeface="Palatino Linotype" panose="02040502050505030304" pitchFamily="18" charset="0"/>
              </a:rPr>
              <a:t>“</a:t>
            </a:r>
            <a:r>
              <a:rPr lang="tr-TR" sz="1600" dirty="0" err="1">
                <a:latin typeface="Palatino Linotype" panose="02040502050505030304" pitchFamily="18" charset="0"/>
              </a:rPr>
              <a:t>Computer</a:t>
            </a:r>
            <a:r>
              <a:rPr lang="tr-TR" sz="1600" dirty="0">
                <a:latin typeface="Palatino Linotype" panose="02040502050505030304" pitchFamily="18" charset="0"/>
              </a:rPr>
              <a:t> Management” konsolunda “</a:t>
            </a:r>
            <a:r>
              <a:rPr lang="tr-TR" sz="1600" dirty="0" err="1">
                <a:latin typeface="Palatino Linotype" panose="02040502050505030304" pitchFamily="18" charset="0"/>
              </a:rPr>
              <a:t>Local</a:t>
            </a:r>
            <a:r>
              <a:rPr lang="tr-TR" sz="1600" dirty="0">
                <a:latin typeface="Palatino Linotype" panose="02040502050505030304" pitchFamily="18" charset="0"/>
              </a:rPr>
              <a:t> </a:t>
            </a:r>
            <a:r>
              <a:rPr lang="tr-TR" sz="1600" dirty="0" err="1">
                <a:latin typeface="Palatino Linotype" panose="02040502050505030304" pitchFamily="18" charset="0"/>
              </a:rPr>
              <a:t>Users</a:t>
            </a:r>
            <a:r>
              <a:rPr lang="tr-TR" sz="1600" dirty="0">
                <a:latin typeface="Palatino Linotype" panose="02040502050505030304" pitchFamily="18" charset="0"/>
              </a:rPr>
              <a:t> </a:t>
            </a:r>
            <a:r>
              <a:rPr lang="tr-TR" sz="1600" dirty="0" err="1">
                <a:latin typeface="Palatino Linotype" panose="02040502050505030304" pitchFamily="18" charset="0"/>
              </a:rPr>
              <a:t>and</a:t>
            </a:r>
            <a:r>
              <a:rPr lang="tr-TR" sz="1600" dirty="0">
                <a:latin typeface="Palatino Linotype" panose="02040502050505030304" pitchFamily="18" charset="0"/>
              </a:rPr>
              <a:t> </a:t>
            </a:r>
            <a:r>
              <a:rPr lang="tr-TR" sz="1600" dirty="0" err="1">
                <a:latin typeface="Palatino Linotype" panose="02040502050505030304" pitchFamily="18" charset="0"/>
              </a:rPr>
              <a:t>Groups</a:t>
            </a:r>
            <a:r>
              <a:rPr lang="tr-TR" sz="1600" dirty="0">
                <a:latin typeface="Palatino Linotype" panose="02040502050505030304" pitchFamily="18" charset="0"/>
              </a:rPr>
              <a:t>” öğesini açıp “</a:t>
            </a:r>
            <a:r>
              <a:rPr lang="tr-TR" sz="1600" dirty="0" err="1">
                <a:latin typeface="Palatino Linotype" panose="02040502050505030304" pitchFamily="18" charset="0"/>
              </a:rPr>
              <a:t>Users</a:t>
            </a:r>
            <a:r>
              <a:rPr lang="tr-TR" sz="1600" dirty="0">
                <a:latin typeface="Palatino Linotype" panose="02040502050505030304" pitchFamily="18" charset="0"/>
              </a:rPr>
              <a:t>” kısmına geliyoruz. </a:t>
            </a:r>
            <a:endParaRPr lang="tr-TR" sz="1600" dirty="0" smtClean="0">
              <a:latin typeface="Palatino Linotype" panose="02040502050505030304" pitchFamily="18" charset="0"/>
            </a:endParaRPr>
          </a:p>
          <a:p>
            <a:endParaRPr lang="tr-TR" sz="1600" dirty="0">
              <a:latin typeface="Palatino Linotype" panose="02040502050505030304" pitchFamily="18" charset="0"/>
            </a:endParaRPr>
          </a:p>
          <a:p>
            <a:r>
              <a:rPr lang="tr-TR" sz="1600" dirty="0">
                <a:latin typeface="Palatino Linotype" panose="02040502050505030304" pitchFamily="18" charset="0"/>
              </a:rPr>
              <a:t>veya </a:t>
            </a:r>
            <a:r>
              <a:rPr lang="tr-TR" sz="1600" dirty="0" smtClean="0">
                <a:latin typeface="Palatino Linotype" panose="02040502050505030304" pitchFamily="18" charset="0"/>
              </a:rPr>
              <a:t> Start </a:t>
            </a:r>
            <a:r>
              <a:rPr lang="tr-TR" sz="1600" dirty="0" smtClean="0">
                <a:latin typeface="Palatino Linotype" panose="02040502050505030304" pitchFamily="18" charset="0"/>
                <a:sym typeface="Wingdings" panose="05000000000000000000" pitchFamily="2" charset="2"/>
              </a:rPr>
              <a:t></a:t>
            </a:r>
            <a:r>
              <a:rPr lang="tr-TR" sz="1600" dirty="0" smtClean="0">
                <a:latin typeface="Palatino Linotype" panose="02040502050505030304" pitchFamily="18" charset="0"/>
              </a:rPr>
              <a:t> </a:t>
            </a:r>
            <a:r>
              <a:rPr lang="tr-TR" sz="1600" dirty="0" err="1">
                <a:latin typeface="Palatino Linotype" panose="02040502050505030304" pitchFamily="18" charset="0"/>
              </a:rPr>
              <a:t>run</a:t>
            </a:r>
            <a:r>
              <a:rPr lang="tr-TR" sz="1600" dirty="0">
                <a:latin typeface="Palatino Linotype" panose="02040502050505030304" pitchFamily="18" charset="0"/>
              </a:rPr>
              <a:t> </a:t>
            </a:r>
            <a:r>
              <a:rPr lang="tr-TR" sz="1600" dirty="0" smtClean="0">
                <a:latin typeface="Palatino Linotype" panose="02040502050505030304" pitchFamily="18" charset="0"/>
                <a:sym typeface="Wingdings" panose="05000000000000000000" pitchFamily="2" charset="2"/>
              </a:rPr>
              <a:t></a:t>
            </a:r>
            <a:r>
              <a:rPr lang="tr-TR" sz="1600" dirty="0" err="1" smtClean="0">
                <a:latin typeface="Palatino Linotype" panose="02040502050505030304" pitchFamily="18" charset="0"/>
              </a:rPr>
              <a:t>lusrmgr.msc</a:t>
            </a:r>
            <a:r>
              <a:rPr lang="tr-TR" sz="1600" dirty="0" smtClean="0">
                <a:latin typeface="Palatino Linotype" panose="02040502050505030304" pitchFamily="18" charset="0"/>
              </a:rPr>
              <a:t>  </a:t>
            </a:r>
            <a:r>
              <a:rPr lang="tr-TR" sz="1600" dirty="0">
                <a:latin typeface="Palatino Linotype" panose="02040502050505030304" pitchFamily="18" charset="0"/>
              </a:rPr>
              <a:t>ile  direk olarak </a:t>
            </a:r>
            <a:r>
              <a:rPr lang="tr-TR" sz="1600" dirty="0" err="1">
                <a:latin typeface="Palatino Linotype" panose="02040502050505030304" pitchFamily="18" charset="0"/>
              </a:rPr>
              <a:t>Local</a:t>
            </a:r>
            <a:r>
              <a:rPr lang="tr-TR" sz="1600" dirty="0">
                <a:latin typeface="Palatino Linotype" panose="02040502050505030304" pitchFamily="18" charset="0"/>
              </a:rPr>
              <a:t> </a:t>
            </a:r>
            <a:r>
              <a:rPr lang="tr-TR" sz="1600" dirty="0" err="1">
                <a:latin typeface="Palatino Linotype" panose="02040502050505030304" pitchFamily="18" charset="0"/>
              </a:rPr>
              <a:t>Users</a:t>
            </a:r>
            <a:r>
              <a:rPr lang="tr-TR" sz="1600" dirty="0">
                <a:latin typeface="Palatino Linotype" panose="02040502050505030304" pitchFamily="18" charset="0"/>
              </a:rPr>
              <a:t> </a:t>
            </a:r>
            <a:r>
              <a:rPr lang="tr-TR" sz="1600" dirty="0" err="1">
                <a:latin typeface="Palatino Linotype" panose="02040502050505030304" pitchFamily="18" charset="0"/>
              </a:rPr>
              <a:t>and</a:t>
            </a:r>
            <a:r>
              <a:rPr lang="tr-TR" sz="1600" dirty="0">
                <a:latin typeface="Palatino Linotype" panose="02040502050505030304" pitchFamily="18" charset="0"/>
              </a:rPr>
              <a:t> </a:t>
            </a:r>
            <a:r>
              <a:rPr lang="tr-TR" sz="1600" dirty="0" err="1">
                <a:latin typeface="Palatino Linotype" panose="02040502050505030304" pitchFamily="18" charset="0"/>
              </a:rPr>
              <a:t>Groups</a:t>
            </a:r>
            <a:r>
              <a:rPr lang="tr-TR" sz="1600" dirty="0">
                <a:latin typeface="Palatino Linotype" panose="02040502050505030304" pitchFamily="18" charset="0"/>
              </a:rPr>
              <a:t> alanına erişim </a:t>
            </a:r>
            <a:r>
              <a:rPr lang="tr-TR" sz="1600" dirty="0" smtClean="0">
                <a:latin typeface="Palatino Linotype" panose="02040502050505030304" pitchFamily="18" charset="0"/>
              </a:rPr>
              <a:t>yapabiliriz.</a:t>
            </a:r>
          </a:p>
        </p:txBody>
      </p:sp>
      <p:sp>
        <p:nvSpPr>
          <p:cNvPr id="6" name="Unvan 1"/>
          <p:cNvSpPr txBox="1">
            <a:spLocks/>
          </p:cNvSpPr>
          <p:nvPr/>
        </p:nvSpPr>
        <p:spPr>
          <a:xfrm>
            <a:off x="755576" y="4331473"/>
            <a:ext cx="396044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1600" dirty="0">
              <a:latin typeface="Palatino Linotype" panose="02040502050505030304" pitchFamily="18" charset="0"/>
            </a:endParaRPr>
          </a:p>
          <a:p>
            <a:r>
              <a:rPr lang="tr-TR" sz="1600" dirty="0" smtClean="0">
                <a:latin typeface="Palatino Linotype" panose="02040502050505030304" pitchFamily="18" charset="0"/>
              </a:rPr>
              <a:t>Domain kurulduktan sonra bu işlem yapılmaya çalışıldığında ise yandaki pencere ile karşılaşılır.</a:t>
            </a:r>
            <a:endParaRPr lang="tr-TR" sz="1600" dirty="0">
              <a:latin typeface="Palatino Linotype" panose="02040502050505030304" pitchFamily="18" charset="0"/>
            </a:endParaRPr>
          </a:p>
        </p:txBody>
      </p:sp>
    </p:spTree>
    <p:extLst>
      <p:ext uri="{BB962C8B-B14F-4D97-AF65-F5344CB8AC3E}">
        <p14:creationId xmlns:p14="http://schemas.microsoft.com/office/powerpoint/2010/main" val="169578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 </a:t>
            </a:r>
            <a:r>
              <a:rPr lang="tr-TR" sz="2800" dirty="0" err="1" smtClean="0">
                <a:latin typeface="Palatino Linotype" panose="02040502050505030304" pitchFamily="18" charset="0"/>
              </a:rPr>
              <a:t>Domain’de</a:t>
            </a:r>
            <a:r>
              <a:rPr lang="tr-TR" sz="2800" dirty="0" smtClean="0">
                <a:latin typeface="Palatino Linotype" panose="02040502050505030304" pitchFamily="18" charset="0"/>
              </a:rPr>
              <a:t> Yeni Kullanıcı Oluşturma-1</a:t>
            </a:r>
            <a:endParaRPr lang="tr-TR" sz="2800"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218" y="1417638"/>
            <a:ext cx="4311684" cy="4549830"/>
          </a:xfrm>
        </p:spPr>
      </p:pic>
      <p:sp>
        <p:nvSpPr>
          <p:cNvPr id="5" name="Unvan 1"/>
          <p:cNvSpPr txBox="1">
            <a:spLocks/>
          </p:cNvSpPr>
          <p:nvPr/>
        </p:nvSpPr>
        <p:spPr>
          <a:xfrm>
            <a:off x="4860032" y="1795858"/>
            <a:ext cx="3960440" cy="32893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dirty="0" smtClean="0">
                <a:latin typeface="Palatino Linotype" panose="02040502050505030304" pitchFamily="18" charset="0"/>
              </a:rPr>
              <a:t>Domain üzerinde yeni bir kullanıcı oluşturmak için:</a:t>
            </a:r>
          </a:p>
          <a:p>
            <a:endParaRPr lang="tr-TR" sz="2000" dirty="0" smtClean="0">
              <a:latin typeface="Palatino Linotype" panose="02040502050505030304" pitchFamily="18" charset="0"/>
            </a:endParaRPr>
          </a:p>
          <a:p>
            <a:r>
              <a:rPr lang="tr-TR" sz="2000" dirty="0" smtClean="0">
                <a:latin typeface="Palatino Linotype" panose="02040502050505030304" pitchFamily="18" charset="0"/>
              </a:rPr>
              <a:t>Start</a:t>
            </a:r>
            <a:r>
              <a:rPr lang="tr-TR" sz="2000" dirty="0" smtClean="0">
                <a:latin typeface="Palatino Linotype" panose="02040502050505030304" pitchFamily="18" charset="0"/>
                <a:sym typeface="Wingdings" panose="05000000000000000000" pitchFamily="2" charset="2"/>
              </a:rPr>
              <a:t> </a:t>
            </a:r>
            <a:r>
              <a:rPr lang="tr-TR" sz="2000" dirty="0" err="1" smtClean="0">
                <a:latin typeface="Palatino Linotype" panose="02040502050505030304" pitchFamily="18" charset="0"/>
                <a:sym typeface="Wingdings" panose="05000000000000000000" pitchFamily="2" charset="2"/>
              </a:rPr>
              <a:t>Administrative</a:t>
            </a:r>
            <a:r>
              <a:rPr lang="tr-TR" sz="2000" dirty="0" smtClean="0">
                <a:latin typeface="Palatino Linotype" panose="02040502050505030304" pitchFamily="18" charset="0"/>
                <a:sym typeface="Wingdings" panose="05000000000000000000" pitchFamily="2" charset="2"/>
              </a:rPr>
              <a:t> Tools Active </a:t>
            </a:r>
            <a:r>
              <a:rPr lang="tr-TR" sz="2000" dirty="0">
                <a:latin typeface="Palatino Linotype" panose="02040502050505030304" pitchFamily="18" charset="0"/>
                <a:sym typeface="Wingdings" panose="05000000000000000000" pitchFamily="2" charset="2"/>
              </a:rPr>
              <a:t>D</a:t>
            </a:r>
            <a:r>
              <a:rPr lang="tr-TR" sz="2000" dirty="0" smtClean="0">
                <a:latin typeface="Palatino Linotype" panose="02040502050505030304" pitchFamily="18" charset="0"/>
                <a:sym typeface="Wingdings" panose="05000000000000000000" pitchFamily="2" charset="2"/>
              </a:rPr>
              <a:t>irectory User </a:t>
            </a:r>
            <a:r>
              <a:rPr lang="tr-TR" sz="2000" dirty="0" err="1" smtClean="0">
                <a:latin typeface="Palatino Linotype" panose="02040502050505030304" pitchFamily="18" charset="0"/>
                <a:sym typeface="Wingdings" panose="05000000000000000000" pitchFamily="2" charset="2"/>
              </a:rPr>
              <a:t>and</a:t>
            </a:r>
            <a:r>
              <a:rPr lang="tr-TR" sz="2000" dirty="0" smtClean="0">
                <a:latin typeface="Palatino Linotype" panose="02040502050505030304" pitchFamily="18" charset="0"/>
                <a:sym typeface="Wingdings" panose="05000000000000000000" pitchFamily="2" charset="2"/>
              </a:rPr>
              <a:t> </a:t>
            </a:r>
            <a:r>
              <a:rPr lang="tr-TR" sz="2000" dirty="0" err="1" smtClean="0">
                <a:latin typeface="Palatino Linotype" panose="02040502050505030304" pitchFamily="18" charset="0"/>
                <a:sym typeface="Wingdings" panose="05000000000000000000" pitchFamily="2" charset="2"/>
              </a:rPr>
              <a:t>Computers</a:t>
            </a:r>
            <a:endParaRPr lang="tr-TR" sz="2000" dirty="0" smtClean="0">
              <a:latin typeface="Palatino Linotype" panose="02040502050505030304" pitchFamily="18" charset="0"/>
            </a:endParaRPr>
          </a:p>
          <a:p>
            <a:endParaRPr lang="tr-TR" sz="2000" dirty="0">
              <a:latin typeface="Palatino Linotype" panose="02040502050505030304" pitchFamily="18" charset="0"/>
            </a:endParaRPr>
          </a:p>
        </p:txBody>
      </p:sp>
    </p:spTree>
    <p:extLst>
      <p:ext uri="{BB962C8B-B14F-4D97-AF65-F5344CB8AC3E}">
        <p14:creationId xmlns:p14="http://schemas.microsoft.com/office/powerpoint/2010/main" val="158016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Yeni Kullanıcı Oluşturma-2</a:t>
            </a:r>
            <a:endParaRPr lang="tr-TR" sz="2800"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268760"/>
            <a:ext cx="7272808" cy="5127045"/>
          </a:xfrm>
        </p:spPr>
      </p:pic>
      <p:sp>
        <p:nvSpPr>
          <p:cNvPr id="5" name="Unvan 1"/>
          <p:cNvSpPr txBox="1">
            <a:spLocks/>
          </p:cNvSpPr>
          <p:nvPr/>
        </p:nvSpPr>
        <p:spPr>
          <a:xfrm>
            <a:off x="4427984" y="2132856"/>
            <a:ext cx="3960440" cy="32893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dirty="0" smtClean="0">
                <a:solidFill>
                  <a:srgbClr val="FF0000"/>
                </a:solidFill>
                <a:latin typeface="Palatino Linotype" panose="02040502050505030304" pitchFamily="18" charset="0"/>
              </a:rPr>
              <a:t>Kullanıcının oluşturulacağı OU sağ tıklanır ve</a:t>
            </a:r>
          </a:p>
          <a:p>
            <a:endParaRPr lang="tr-TR" sz="2000" dirty="0" smtClean="0">
              <a:solidFill>
                <a:srgbClr val="FF0000"/>
              </a:solidFill>
              <a:latin typeface="Palatino Linotype" panose="02040502050505030304" pitchFamily="18" charset="0"/>
            </a:endParaRPr>
          </a:p>
          <a:p>
            <a:r>
              <a:rPr lang="tr-TR" sz="2000" dirty="0" smtClean="0">
                <a:solidFill>
                  <a:srgbClr val="FF0000"/>
                </a:solidFill>
                <a:latin typeface="Palatino Linotype" panose="02040502050505030304" pitchFamily="18" charset="0"/>
              </a:rPr>
              <a:t>New</a:t>
            </a:r>
            <a:r>
              <a:rPr lang="tr-TR" sz="2000" dirty="0" smtClean="0">
                <a:solidFill>
                  <a:srgbClr val="FF0000"/>
                </a:solidFill>
                <a:latin typeface="Palatino Linotype" panose="02040502050505030304" pitchFamily="18" charset="0"/>
                <a:sym typeface="Wingdings" panose="05000000000000000000" pitchFamily="2" charset="2"/>
              </a:rPr>
              <a:t> User</a:t>
            </a:r>
            <a:endParaRPr lang="tr-TR" sz="2000" dirty="0" smtClean="0">
              <a:solidFill>
                <a:srgbClr val="FF0000"/>
              </a:solidFill>
              <a:latin typeface="Palatino Linotype" panose="02040502050505030304" pitchFamily="18" charset="0"/>
            </a:endParaRPr>
          </a:p>
          <a:p>
            <a:endParaRPr lang="tr-TR" sz="2000" dirty="0">
              <a:latin typeface="Palatino Linotype" panose="02040502050505030304" pitchFamily="18" charset="0"/>
            </a:endParaRPr>
          </a:p>
        </p:txBody>
      </p:sp>
    </p:spTree>
    <p:extLst>
      <p:ext uri="{BB962C8B-B14F-4D97-AF65-F5344CB8AC3E}">
        <p14:creationId xmlns:p14="http://schemas.microsoft.com/office/powerpoint/2010/main" val="260191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Yeni Kullanıcı Oluşturma-3</a:t>
            </a:r>
            <a:endParaRPr lang="tr-TR" sz="2800"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0"/>
            <a:ext cx="3888432" cy="4032448"/>
          </a:xfrm>
        </p:spPr>
      </p:pic>
      <p:sp>
        <p:nvSpPr>
          <p:cNvPr id="6" name="Unvan 1"/>
          <p:cNvSpPr txBox="1">
            <a:spLocks/>
          </p:cNvSpPr>
          <p:nvPr/>
        </p:nvSpPr>
        <p:spPr>
          <a:xfrm>
            <a:off x="4499992" y="1628800"/>
            <a:ext cx="4186808"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dirty="0" smtClean="0">
                <a:latin typeface="Palatino Linotype" panose="02040502050505030304" pitchFamily="18" charset="0"/>
              </a:rPr>
              <a:t>First Name: </a:t>
            </a:r>
            <a:r>
              <a:rPr lang="tr-TR" sz="1800" dirty="0" smtClean="0">
                <a:latin typeface="Palatino Linotype" panose="02040502050505030304" pitchFamily="18" charset="0"/>
              </a:rPr>
              <a:t>Kullanıcının adı</a:t>
            </a:r>
          </a:p>
          <a:p>
            <a:pPr algn="l"/>
            <a:endParaRPr lang="tr-TR" sz="1800" b="1" dirty="0" smtClean="0">
              <a:latin typeface="Palatino Linotype" panose="02040502050505030304" pitchFamily="18" charset="0"/>
            </a:endParaRPr>
          </a:p>
          <a:p>
            <a:pPr algn="l"/>
            <a:r>
              <a:rPr lang="tr-TR" sz="1800" b="1" dirty="0" err="1" smtClean="0">
                <a:latin typeface="Palatino Linotype" panose="02040502050505030304" pitchFamily="18" charset="0"/>
              </a:rPr>
              <a:t>Last</a:t>
            </a:r>
            <a:r>
              <a:rPr lang="tr-TR" sz="1800" b="1" dirty="0" smtClean="0">
                <a:latin typeface="Palatino Linotype" panose="02040502050505030304" pitchFamily="18" charset="0"/>
              </a:rPr>
              <a:t> Name: </a:t>
            </a:r>
            <a:r>
              <a:rPr lang="tr-TR" sz="1800" dirty="0" smtClean="0">
                <a:latin typeface="Palatino Linotype" panose="02040502050505030304" pitchFamily="18" charset="0"/>
              </a:rPr>
              <a:t>Kullanıcının soyadı</a:t>
            </a:r>
          </a:p>
          <a:p>
            <a:pPr algn="l"/>
            <a:endParaRPr lang="tr-TR" sz="1800" b="1" dirty="0" smtClean="0">
              <a:latin typeface="Palatino Linotype" panose="02040502050505030304" pitchFamily="18" charset="0"/>
            </a:endParaRPr>
          </a:p>
          <a:p>
            <a:pPr algn="l"/>
            <a:r>
              <a:rPr lang="tr-TR" sz="1800" b="1" dirty="0" smtClean="0">
                <a:latin typeface="Palatino Linotype" panose="02040502050505030304" pitchFamily="18" charset="0"/>
              </a:rPr>
              <a:t>Full Name: </a:t>
            </a:r>
            <a:r>
              <a:rPr lang="tr-TR" sz="1800" dirty="0" smtClean="0">
                <a:latin typeface="Palatino Linotype" panose="02040502050505030304" pitchFamily="18" charset="0"/>
              </a:rPr>
              <a:t>Kullanıcı tam adı </a:t>
            </a:r>
          </a:p>
          <a:p>
            <a:pPr algn="l"/>
            <a:endParaRPr lang="tr-TR" sz="1800" b="1" dirty="0" smtClean="0">
              <a:latin typeface="Palatino Linotype" panose="02040502050505030304" pitchFamily="18" charset="0"/>
            </a:endParaRPr>
          </a:p>
          <a:p>
            <a:pPr algn="l"/>
            <a:r>
              <a:rPr lang="tr-TR" sz="1800" b="1" dirty="0" err="1" smtClean="0">
                <a:latin typeface="Palatino Linotype" panose="02040502050505030304" pitchFamily="18" charset="0"/>
              </a:rPr>
              <a:t>Initials</a:t>
            </a:r>
            <a:r>
              <a:rPr lang="tr-TR" sz="1800" b="1" dirty="0" smtClean="0">
                <a:latin typeface="Palatino Linotype" panose="02040502050505030304" pitchFamily="18" charset="0"/>
              </a:rPr>
              <a:t>: </a:t>
            </a:r>
            <a:r>
              <a:rPr lang="tr-TR" sz="1800" dirty="0" smtClean="0">
                <a:latin typeface="Palatino Linotype" panose="02040502050505030304" pitchFamily="18" charset="0"/>
              </a:rPr>
              <a:t>İsim baş harfleri</a:t>
            </a:r>
          </a:p>
          <a:p>
            <a:pPr algn="l"/>
            <a:endParaRPr lang="tr-TR" sz="1800" b="1" dirty="0" smtClean="0">
              <a:latin typeface="Palatino Linotype" panose="02040502050505030304" pitchFamily="18" charset="0"/>
            </a:endParaRPr>
          </a:p>
          <a:p>
            <a:pPr algn="l"/>
            <a:r>
              <a:rPr lang="tr-TR" sz="1800" b="1" dirty="0" smtClean="0">
                <a:latin typeface="Palatino Linotype" panose="02040502050505030304" pitchFamily="18" charset="0"/>
              </a:rPr>
              <a:t>User logon name: </a:t>
            </a:r>
            <a:r>
              <a:rPr lang="tr-TR" sz="1800" dirty="0" smtClean="0">
                <a:latin typeface="Palatino Linotype" panose="02040502050505030304" pitchFamily="18" charset="0"/>
              </a:rPr>
              <a:t>Kullanıcının domainde logon olurken kullanacağı ad. AD içinde (</a:t>
            </a:r>
            <a:r>
              <a:rPr lang="tr-TR" sz="1800" dirty="0" err="1" smtClean="0">
                <a:latin typeface="Palatino Linotype" panose="02040502050505030304" pitchFamily="18" charset="0"/>
              </a:rPr>
              <a:t>unique</a:t>
            </a:r>
            <a:r>
              <a:rPr lang="tr-TR" sz="1800" dirty="0" smtClean="0">
                <a:latin typeface="Palatino Linotype" panose="02040502050505030304" pitchFamily="18" charset="0"/>
              </a:rPr>
              <a:t>) eşsiz olmalı</a:t>
            </a:r>
          </a:p>
          <a:p>
            <a:pPr algn="l"/>
            <a:endParaRPr lang="tr-TR" sz="1800" b="1" dirty="0" smtClean="0">
              <a:latin typeface="Palatino Linotype" panose="02040502050505030304" pitchFamily="18" charset="0"/>
            </a:endParaRPr>
          </a:p>
          <a:p>
            <a:pPr algn="l"/>
            <a:r>
              <a:rPr lang="tr-TR" sz="1800" b="1" dirty="0" smtClean="0">
                <a:latin typeface="Palatino Linotype" panose="02040502050505030304" pitchFamily="18" charset="0"/>
              </a:rPr>
              <a:t>User logon name (</a:t>
            </a:r>
            <a:r>
              <a:rPr lang="tr-TR" sz="1800" b="1" dirty="0" err="1" smtClean="0">
                <a:latin typeface="Palatino Linotype" panose="02040502050505030304" pitchFamily="18" charset="0"/>
              </a:rPr>
              <a:t>pre</a:t>
            </a:r>
            <a:r>
              <a:rPr lang="tr-TR" sz="1800" b="1" dirty="0" smtClean="0">
                <a:latin typeface="Palatino Linotype" panose="02040502050505030304" pitchFamily="18" charset="0"/>
              </a:rPr>
              <a:t>-Windows 2000): </a:t>
            </a:r>
            <a:r>
              <a:rPr lang="tr-TR" sz="1800" dirty="0" smtClean="0">
                <a:latin typeface="Palatino Linotype" panose="02040502050505030304" pitchFamily="18" charset="0"/>
              </a:rPr>
              <a:t>Kullanıcının eski işletim sistemlerinde kullanılmak üzere oluşturulan kullanıcı adı. AD içinde eşsiz olmalı.</a:t>
            </a:r>
            <a:endParaRPr lang="tr-TR" sz="1800" dirty="0">
              <a:latin typeface="Palatino Linotype" panose="02040502050505030304" pitchFamily="18" charset="0"/>
            </a:endParaRPr>
          </a:p>
        </p:txBody>
      </p:sp>
    </p:spTree>
    <p:extLst>
      <p:ext uri="{BB962C8B-B14F-4D97-AF65-F5344CB8AC3E}">
        <p14:creationId xmlns:p14="http://schemas.microsoft.com/office/powerpoint/2010/main" val="287548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Yeni Kullanıcı Oluşturma-4</a:t>
            </a:r>
            <a:endParaRPr lang="tr-TR" sz="2800"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72816"/>
            <a:ext cx="3888432" cy="3343157"/>
          </a:xfrm>
        </p:spPr>
      </p:pic>
      <p:sp>
        <p:nvSpPr>
          <p:cNvPr id="6" name="Unvan 1"/>
          <p:cNvSpPr txBox="1">
            <a:spLocks/>
          </p:cNvSpPr>
          <p:nvPr/>
        </p:nvSpPr>
        <p:spPr>
          <a:xfrm>
            <a:off x="4499992" y="1628800"/>
            <a:ext cx="4186808"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600" b="1" dirty="0" err="1" smtClean="0">
                <a:latin typeface="Palatino Linotype" panose="02040502050505030304" pitchFamily="18" charset="0"/>
              </a:rPr>
              <a:t>Password</a:t>
            </a:r>
            <a:r>
              <a:rPr lang="tr-TR" sz="1600" b="1" dirty="0" smtClean="0">
                <a:latin typeface="Palatino Linotype" panose="02040502050505030304" pitchFamily="18" charset="0"/>
              </a:rPr>
              <a:t>: </a:t>
            </a:r>
            <a:r>
              <a:rPr lang="tr-TR" sz="1600" dirty="0" smtClean="0">
                <a:latin typeface="Palatino Linotype" panose="02040502050505030304" pitchFamily="18" charset="0"/>
              </a:rPr>
              <a:t>Kullanıcının domaine logon olurken kullanacağı şifre. Büyük harf, küçük harf ve sayılardan oluşmak zorundadır ve en az 7 karakter olmalıdır. Bu özellik istenirse değiştirilebilir.</a:t>
            </a:r>
          </a:p>
          <a:p>
            <a:pPr algn="l"/>
            <a:endParaRPr lang="tr-TR" sz="1600" b="1" dirty="0">
              <a:latin typeface="Palatino Linotype" panose="02040502050505030304" pitchFamily="18" charset="0"/>
            </a:endParaRPr>
          </a:p>
          <a:p>
            <a:pPr algn="l"/>
            <a:r>
              <a:rPr lang="tr-TR" sz="1600" b="1" dirty="0" err="1" smtClean="0">
                <a:latin typeface="Palatino Linotype" panose="02040502050505030304" pitchFamily="18" charset="0"/>
              </a:rPr>
              <a:t>Confirm</a:t>
            </a:r>
            <a:r>
              <a:rPr lang="tr-TR" sz="1600" b="1" dirty="0" smtClean="0">
                <a:latin typeface="Palatino Linotype" panose="02040502050505030304" pitchFamily="18" charset="0"/>
              </a:rPr>
              <a:t> </a:t>
            </a:r>
            <a:r>
              <a:rPr lang="tr-TR" sz="1600" b="1" dirty="0" err="1" smtClean="0">
                <a:latin typeface="Palatino Linotype" panose="02040502050505030304" pitchFamily="18" charset="0"/>
              </a:rPr>
              <a:t>Password</a:t>
            </a:r>
            <a:r>
              <a:rPr lang="tr-TR" sz="1600" b="1" dirty="0" smtClean="0">
                <a:latin typeface="Palatino Linotype" panose="02040502050505030304" pitchFamily="18" charset="0"/>
              </a:rPr>
              <a:t>: </a:t>
            </a:r>
            <a:r>
              <a:rPr lang="tr-TR" sz="1600" dirty="0" smtClean="0">
                <a:latin typeface="Palatino Linotype" panose="02040502050505030304" pitchFamily="18" charset="0"/>
              </a:rPr>
              <a:t>Parolayı yanlış olma ihtimaline karşı tekrar parola girişi yapılıyor.</a:t>
            </a:r>
          </a:p>
          <a:p>
            <a:pPr algn="l"/>
            <a:endParaRPr lang="tr-TR" sz="1600" b="1" dirty="0">
              <a:latin typeface="Palatino Linotype" panose="02040502050505030304" pitchFamily="18" charset="0"/>
            </a:endParaRPr>
          </a:p>
          <a:p>
            <a:pPr algn="l"/>
            <a:r>
              <a:rPr lang="tr-TR" sz="1600" b="1" dirty="0">
                <a:latin typeface="Palatino Linotype" panose="02040502050505030304" pitchFamily="18" charset="0"/>
              </a:rPr>
              <a:t>User </a:t>
            </a:r>
            <a:r>
              <a:rPr lang="tr-TR" sz="1600" b="1" dirty="0" err="1">
                <a:latin typeface="Palatino Linotype" panose="02040502050505030304" pitchFamily="18" charset="0"/>
              </a:rPr>
              <a:t>cannot</a:t>
            </a:r>
            <a:r>
              <a:rPr lang="tr-TR" sz="1600" b="1" dirty="0">
                <a:latin typeface="Palatino Linotype" panose="02040502050505030304" pitchFamily="18" charset="0"/>
              </a:rPr>
              <a:t> </a:t>
            </a:r>
            <a:r>
              <a:rPr lang="tr-TR" sz="1600" b="1" dirty="0" err="1">
                <a:latin typeface="Palatino Linotype" panose="02040502050505030304" pitchFamily="18" charset="0"/>
              </a:rPr>
              <a:t>change</a:t>
            </a:r>
            <a:r>
              <a:rPr lang="tr-TR" sz="1600" b="1" dirty="0">
                <a:latin typeface="Palatino Linotype" panose="02040502050505030304" pitchFamily="18" charset="0"/>
              </a:rPr>
              <a:t> </a:t>
            </a:r>
            <a:r>
              <a:rPr lang="tr-TR" sz="1600" b="1" dirty="0" err="1">
                <a:latin typeface="Palatino Linotype" panose="02040502050505030304" pitchFamily="18" charset="0"/>
              </a:rPr>
              <a:t>password</a:t>
            </a:r>
            <a:r>
              <a:rPr lang="tr-TR" sz="1600" b="1" dirty="0">
                <a:latin typeface="Palatino Linotype" panose="02040502050505030304" pitchFamily="18" charset="0"/>
              </a:rPr>
              <a:t> </a:t>
            </a:r>
            <a:r>
              <a:rPr lang="tr-TR" sz="1600" dirty="0">
                <a:latin typeface="Palatino Linotype" panose="02040502050505030304" pitchFamily="18" charset="0"/>
              </a:rPr>
              <a:t>: Kullanıcının  hiçbir zaman parolasını değiştirememesini sağlar.</a:t>
            </a:r>
          </a:p>
          <a:p>
            <a:pPr algn="l"/>
            <a:endParaRPr lang="tr-TR" sz="1600" dirty="0">
              <a:latin typeface="Palatino Linotype" panose="02040502050505030304" pitchFamily="18" charset="0"/>
            </a:endParaRPr>
          </a:p>
          <a:p>
            <a:pPr algn="l"/>
            <a:r>
              <a:rPr lang="tr-TR" sz="1600" b="1" dirty="0" err="1">
                <a:latin typeface="Palatino Linotype" panose="02040502050505030304" pitchFamily="18" charset="0"/>
              </a:rPr>
              <a:t>Password</a:t>
            </a:r>
            <a:r>
              <a:rPr lang="tr-TR" sz="1600" b="1" dirty="0">
                <a:latin typeface="Palatino Linotype" panose="02040502050505030304" pitchFamily="18" charset="0"/>
              </a:rPr>
              <a:t> </a:t>
            </a:r>
            <a:r>
              <a:rPr lang="tr-TR" sz="1600" b="1" dirty="0" err="1">
                <a:latin typeface="Palatino Linotype" panose="02040502050505030304" pitchFamily="18" charset="0"/>
              </a:rPr>
              <a:t>never</a:t>
            </a:r>
            <a:r>
              <a:rPr lang="tr-TR" sz="1600" b="1" dirty="0">
                <a:latin typeface="Palatino Linotype" panose="02040502050505030304" pitchFamily="18" charset="0"/>
              </a:rPr>
              <a:t> </a:t>
            </a:r>
            <a:r>
              <a:rPr lang="tr-TR" sz="1600" b="1" dirty="0" err="1">
                <a:latin typeface="Palatino Linotype" panose="02040502050505030304" pitchFamily="18" charset="0"/>
              </a:rPr>
              <a:t>expires</a:t>
            </a:r>
            <a:r>
              <a:rPr lang="tr-TR" sz="1600" b="1" dirty="0">
                <a:latin typeface="Palatino Linotype" panose="02040502050505030304" pitchFamily="18" charset="0"/>
              </a:rPr>
              <a:t> : </a:t>
            </a:r>
            <a:r>
              <a:rPr lang="tr-TR" sz="1600" dirty="0">
                <a:latin typeface="Palatino Linotype" panose="02040502050505030304" pitchFamily="18" charset="0"/>
              </a:rPr>
              <a:t>Parolanın geçerliliğini yitirmesini engeller.</a:t>
            </a:r>
          </a:p>
          <a:p>
            <a:pPr algn="l"/>
            <a:endParaRPr lang="tr-TR" sz="1600" dirty="0">
              <a:latin typeface="Palatino Linotype" panose="02040502050505030304" pitchFamily="18" charset="0"/>
            </a:endParaRPr>
          </a:p>
          <a:p>
            <a:pPr algn="l"/>
            <a:r>
              <a:rPr lang="tr-TR" sz="1600" b="1" dirty="0" err="1">
                <a:latin typeface="Palatino Linotype" panose="02040502050505030304" pitchFamily="18" charset="0"/>
              </a:rPr>
              <a:t>Account</a:t>
            </a:r>
            <a:r>
              <a:rPr lang="tr-TR" sz="1600" b="1" dirty="0">
                <a:latin typeface="Palatino Linotype" panose="02040502050505030304" pitchFamily="18" charset="0"/>
              </a:rPr>
              <a:t> is </a:t>
            </a:r>
            <a:r>
              <a:rPr lang="tr-TR" sz="1600" b="1" dirty="0" err="1">
                <a:latin typeface="Palatino Linotype" panose="02040502050505030304" pitchFamily="18" charset="0"/>
              </a:rPr>
              <a:t>disabled</a:t>
            </a:r>
            <a:r>
              <a:rPr lang="tr-TR" sz="1600" b="1" dirty="0">
                <a:latin typeface="Palatino Linotype" panose="02040502050505030304" pitchFamily="18" charset="0"/>
              </a:rPr>
              <a:t> : </a:t>
            </a:r>
            <a:r>
              <a:rPr lang="tr-TR" sz="1600" dirty="0">
                <a:latin typeface="Palatino Linotype" panose="02040502050505030304" pitchFamily="18" charset="0"/>
              </a:rPr>
              <a:t>kullanıcı hesabı oluşturulmasına rağmen kullanılamaz.</a:t>
            </a:r>
          </a:p>
        </p:txBody>
      </p:sp>
    </p:spTree>
    <p:extLst>
      <p:ext uri="{BB962C8B-B14F-4D97-AF65-F5344CB8AC3E}">
        <p14:creationId xmlns:p14="http://schemas.microsoft.com/office/powerpoint/2010/main" val="304776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2800" dirty="0" smtClean="0">
                <a:latin typeface="Palatino Linotype" panose="02040502050505030304" pitchFamily="18" charset="0"/>
              </a:rPr>
              <a:t>Yeni Kullanıcı Oluşturma-4</a:t>
            </a:r>
            <a:endParaRPr lang="tr-TR" sz="2800" dirty="0">
              <a:latin typeface="Palatino Linotype" panose="02040502050505030304" pitchFamily="18" charset="0"/>
            </a:endParaRPr>
          </a:p>
        </p:txBody>
      </p:sp>
      <p:sp>
        <p:nvSpPr>
          <p:cNvPr id="6" name="Unvan 1"/>
          <p:cNvSpPr txBox="1">
            <a:spLocks/>
          </p:cNvSpPr>
          <p:nvPr/>
        </p:nvSpPr>
        <p:spPr>
          <a:xfrm>
            <a:off x="683568" y="1628800"/>
            <a:ext cx="8003232"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600" b="1" dirty="0">
                <a:latin typeface="Palatino Linotype" panose="02040502050505030304" pitchFamily="18" charset="0"/>
              </a:rPr>
              <a:t>Logon İsimleri </a:t>
            </a:r>
            <a:r>
              <a:rPr lang="tr-TR" sz="1600" b="1" dirty="0" smtClean="0">
                <a:latin typeface="Palatino Linotype" panose="02040502050505030304" pitchFamily="18" charset="0"/>
              </a:rPr>
              <a:t>: </a:t>
            </a:r>
            <a:r>
              <a:rPr lang="tr-TR" sz="1600" dirty="0" smtClean="0">
                <a:latin typeface="Palatino Linotype" panose="02040502050505030304" pitchFamily="18" charset="0"/>
              </a:rPr>
              <a:t>En fazla </a:t>
            </a:r>
            <a:r>
              <a:rPr lang="tr-TR" sz="1600" dirty="0">
                <a:latin typeface="Palatino Linotype" panose="02040502050505030304" pitchFamily="18" charset="0"/>
              </a:rPr>
              <a:t>20 </a:t>
            </a:r>
            <a:r>
              <a:rPr lang="tr-TR" sz="1600" dirty="0" smtClean="0">
                <a:latin typeface="Palatino Linotype" panose="02040502050505030304" pitchFamily="18" charset="0"/>
              </a:rPr>
              <a:t>karakter </a:t>
            </a:r>
            <a:r>
              <a:rPr lang="tr-TR" sz="1600" dirty="0">
                <a:latin typeface="Palatino Linotype" panose="02040502050505030304" pitchFamily="18" charset="0"/>
              </a:rPr>
              <a:t>olabilir </a:t>
            </a:r>
            <a:r>
              <a:rPr lang="tr-TR" sz="1600" dirty="0" smtClean="0">
                <a:latin typeface="Palatino Linotype" panose="02040502050505030304" pitchFamily="18" charset="0"/>
              </a:rPr>
              <a:t>büyük küçük harf fark etmez .</a:t>
            </a:r>
            <a:endParaRPr lang="tr-TR" sz="1600" dirty="0">
              <a:latin typeface="Palatino Linotype" panose="02040502050505030304" pitchFamily="18" charset="0"/>
            </a:endParaRPr>
          </a:p>
          <a:p>
            <a:pPr algn="l"/>
            <a:endParaRPr lang="tr-TR" sz="1600" dirty="0">
              <a:latin typeface="Palatino Linotype" panose="02040502050505030304" pitchFamily="18" charset="0"/>
            </a:endParaRPr>
          </a:p>
          <a:p>
            <a:pPr algn="l"/>
            <a:r>
              <a:rPr lang="tr-TR" sz="1600" dirty="0">
                <a:latin typeface="Palatino Linotype" panose="02040502050505030304" pitchFamily="18" charset="0"/>
              </a:rPr>
              <a:t>L</a:t>
            </a:r>
            <a:r>
              <a:rPr lang="tr-TR" sz="1600" dirty="0" smtClean="0">
                <a:latin typeface="Palatino Linotype" panose="02040502050505030304" pitchFamily="18" charset="0"/>
              </a:rPr>
              <a:t>ogon isimlerinde aşağıdaki karakterler kullanılamaz .</a:t>
            </a:r>
          </a:p>
          <a:p>
            <a:pPr algn="l"/>
            <a:endParaRPr lang="tr-TR" sz="1600" dirty="0">
              <a:latin typeface="Palatino Linotype" panose="02040502050505030304" pitchFamily="18" charset="0"/>
            </a:endParaRPr>
          </a:p>
          <a:p>
            <a:pPr algn="l"/>
            <a:r>
              <a:rPr lang="tr-TR" sz="1600" dirty="0">
                <a:latin typeface="Palatino Linotype" panose="02040502050505030304" pitchFamily="18" charset="0"/>
              </a:rPr>
              <a:t>“ / \ [  ]  : ; | = , + * ? &lt; &gt; </a:t>
            </a:r>
          </a:p>
          <a:p>
            <a:pPr algn="l"/>
            <a:endParaRPr lang="tr-TR" sz="1600" dirty="0">
              <a:latin typeface="Palatino Linotype" panose="02040502050505030304" pitchFamily="18" charset="0"/>
            </a:endParaRPr>
          </a:p>
          <a:p>
            <a:pPr algn="l"/>
            <a:r>
              <a:rPr lang="tr-TR" sz="1600" dirty="0">
                <a:latin typeface="Palatino Linotype" panose="02040502050505030304" pitchFamily="18" charset="0"/>
              </a:rPr>
              <a:t> </a:t>
            </a:r>
          </a:p>
          <a:p>
            <a:pPr algn="l"/>
            <a:endParaRPr lang="tr-TR" sz="1600" dirty="0">
              <a:latin typeface="Palatino Linotype" panose="02040502050505030304" pitchFamily="18" charset="0"/>
            </a:endParaRPr>
          </a:p>
          <a:p>
            <a:pPr algn="l"/>
            <a:r>
              <a:rPr lang="tr-TR" sz="1600" b="1" dirty="0">
                <a:latin typeface="Palatino Linotype" panose="02040502050505030304" pitchFamily="18" charset="0"/>
              </a:rPr>
              <a:t>Şifreler : </a:t>
            </a:r>
          </a:p>
          <a:p>
            <a:pPr algn="l"/>
            <a:endParaRPr lang="tr-TR" sz="1600" dirty="0">
              <a:latin typeface="Palatino Linotype" panose="02040502050505030304" pitchFamily="18" charset="0"/>
            </a:endParaRPr>
          </a:p>
          <a:p>
            <a:pPr algn="l"/>
            <a:r>
              <a:rPr lang="tr-TR" sz="1600" dirty="0" err="1">
                <a:latin typeface="Palatino Linotype" panose="02040502050505030304" pitchFamily="18" charset="0"/>
              </a:rPr>
              <a:t>Password</a:t>
            </a:r>
            <a:r>
              <a:rPr lang="tr-TR" sz="1600" dirty="0">
                <a:latin typeface="Palatino Linotype" panose="02040502050505030304" pitchFamily="18" charset="0"/>
              </a:rPr>
              <a:t> </a:t>
            </a:r>
            <a:r>
              <a:rPr lang="tr-TR" sz="1600" dirty="0" err="1">
                <a:latin typeface="Palatino Linotype" panose="02040502050505030304" pitchFamily="18" charset="0"/>
              </a:rPr>
              <a:t>ler</a:t>
            </a:r>
            <a:r>
              <a:rPr lang="tr-TR" sz="1600" dirty="0">
                <a:latin typeface="Palatino Linotype" panose="02040502050505030304" pitchFamily="18" charset="0"/>
              </a:rPr>
              <a:t> en fazla 128  </a:t>
            </a:r>
            <a:r>
              <a:rPr lang="tr-TR" sz="1600" dirty="0" smtClean="0">
                <a:latin typeface="Palatino Linotype" panose="02040502050505030304" pitchFamily="18" charset="0"/>
              </a:rPr>
              <a:t>karakter </a:t>
            </a:r>
            <a:r>
              <a:rPr lang="tr-TR" sz="1600" dirty="0">
                <a:latin typeface="Palatino Linotype" panose="02040502050505030304" pitchFamily="18" charset="0"/>
              </a:rPr>
              <a:t>olabilir .</a:t>
            </a:r>
          </a:p>
          <a:p>
            <a:pPr algn="l"/>
            <a:endParaRPr lang="tr-TR" sz="1600" dirty="0">
              <a:latin typeface="Palatino Linotype" panose="02040502050505030304" pitchFamily="18" charset="0"/>
            </a:endParaRPr>
          </a:p>
          <a:p>
            <a:pPr algn="l"/>
            <a:r>
              <a:rPr lang="tr-TR" sz="1600" dirty="0">
                <a:latin typeface="Palatino Linotype" panose="02040502050505030304" pitchFamily="18" charset="0"/>
              </a:rPr>
              <a:t>Büyük küçük harf ve özel karakterlerin karışımı şeklinde olabilir</a:t>
            </a:r>
          </a:p>
        </p:txBody>
      </p:sp>
    </p:spTree>
    <p:extLst>
      <p:ext uri="{BB962C8B-B14F-4D97-AF65-F5344CB8AC3E}">
        <p14:creationId xmlns:p14="http://schemas.microsoft.com/office/powerpoint/2010/main" val="312843576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TotalTime>
  <Words>1242</Words>
  <Application>Microsoft Office PowerPoint</Application>
  <PresentationFormat>Ekran Gösterisi (4:3)</PresentationFormat>
  <Paragraphs>191</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Palatino Linotype</vt:lpstr>
      <vt:lpstr>Wingdings</vt:lpstr>
      <vt:lpstr>Ofis Teması</vt:lpstr>
      <vt:lpstr>Turgutlu Meslek Yüksek Okulu  Bilgisayar Programcılığı</vt:lpstr>
      <vt:lpstr>                      Kullanıcı Hesapları</vt:lpstr>
      <vt:lpstr>                      Kullanıcı Hesapları</vt:lpstr>
      <vt:lpstr>Local User Oluşturma</vt:lpstr>
      <vt:lpstr> Domain’de Yeni Kullanıcı Oluşturma-1</vt:lpstr>
      <vt:lpstr>Yeni Kullanıcı Oluşturma-2</vt:lpstr>
      <vt:lpstr>Yeni Kullanıcı Oluşturma-3</vt:lpstr>
      <vt:lpstr>Yeni Kullanıcı Oluşturma-4</vt:lpstr>
      <vt:lpstr>Yeni Kullanıcı Oluşturma-4</vt:lpstr>
      <vt:lpstr>Yeni Kullanıcı Oluşturma-5</vt:lpstr>
      <vt:lpstr>Komut Satırı ile Kullanıcı Hesap İşlemleri</vt:lpstr>
      <vt:lpstr>Komut Satırı ile Kullanıcı Hesap İşlemleri</vt:lpstr>
      <vt:lpstr>Domain Kullanıcı Hesaplarının Yönetilmesi</vt:lpstr>
      <vt:lpstr>Domain Kullanıcı Hesaplarının Yönetilmesi</vt:lpstr>
      <vt:lpstr>Domain Kullanıcı Hesaplarının Yönetilmesi</vt:lpstr>
      <vt:lpstr>Domain Kullanıcı Hesaplarının Yönetilmesi</vt:lpstr>
      <vt:lpstr>Domain Kullanıcı Hesaplarının Yönetilmesi</vt:lpstr>
      <vt:lpstr>Active Dierctory Group Kavramı</vt:lpstr>
      <vt:lpstr>Yerel Grup Oluşturma</vt:lpstr>
      <vt:lpstr>Domain Grupları</vt:lpstr>
      <vt:lpstr>Domain Grupları</vt:lpstr>
      <vt:lpstr>Domain Grup Oluşturma</vt:lpstr>
      <vt:lpstr>Domain Grup Oluşturma</vt:lpstr>
      <vt:lpstr>Domain Grup Oluşturma</vt:lpstr>
      <vt:lpstr>Teşekkürler…  www.aliosmangokcan.com mail@aliosmangokcan.com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SUNUCU İŞLETİM SİSTEMLERİ</dc:title>
  <dc:creator>Ali Osman Gökcan</dc:creator>
  <cp:lastModifiedBy>Windows Kullanıcısı</cp:lastModifiedBy>
  <cp:revision>123</cp:revision>
  <dcterms:created xsi:type="dcterms:W3CDTF">2016-02-27T17:53:00Z</dcterms:created>
  <dcterms:modified xsi:type="dcterms:W3CDTF">2017-03-29T18:15:22Z</dcterms:modified>
</cp:coreProperties>
</file>