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0033"/>
    <a:srgbClr val="800000"/>
    <a:srgbClr val="99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nchor="ct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tr-TR" smtClean="0"/>
              <a:t>Asıl başlık stili için tıklatın</a:t>
            </a:r>
            <a:endParaRPr kumimoji="0" lang="en-US"/>
          </a:p>
        </p:txBody>
      </p:sp>
      <p:sp>
        <p:nvSpPr>
          <p:cNvPr id="3" name="Subtitle 2"/>
          <p:cNvSpPr>
            <a:spLocks noGrp="1"/>
          </p:cNvSpPr>
          <p:nvPr>
            <p:ph type="subTitle" idx="1"/>
          </p:nvPr>
        </p:nvSpPr>
        <p:spPr>
          <a:xfrm>
            <a:off x="2062792" y="3357562"/>
            <a:ext cx="64008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tr-TR" smtClean="0"/>
              <a:t>Asıl alt başlık stilini düzenlemek için tıklatın</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grpSp>
        <p:nvGrpSpPr>
          <p:cNvPr id="7" name="Group 6"/>
          <p:cNvGrpSpPr/>
          <p:nvPr/>
        </p:nvGrpSpPr>
        <p:grpSpPr>
          <a:xfrm>
            <a:off x="2207747" y="1332379"/>
            <a:ext cx="6482858" cy="144000"/>
            <a:chOff x="2214546" y="1427612"/>
            <a:chExt cx="6482858" cy="144000"/>
          </a:xfrm>
        </p:grpSpPr>
        <p:sp>
          <p:nvSpPr>
            <p:cNvPr id="8" name="Chevron 7"/>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9" name="Rectangle 8"/>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1600200"/>
            <a:ext cx="8229600" cy="482919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5206" y="274638"/>
            <a:ext cx="1471594" cy="6154758"/>
          </a:xfrm>
        </p:spPr>
        <p:txBody>
          <a:bodyPr vert="eaVert"/>
          <a:lstStyle>
            <a:lvl1pPr>
              <a:defRPr>
                <a:effectLst>
                  <a:outerShdw blurRad="50800" dist="50800" dir="18900000" algn="tl" rotWithShape="0">
                    <a:srgbClr val="000000">
                      <a:alpha val="43137"/>
                    </a:srgbClr>
                  </a:outerShdw>
                </a:effectLst>
              </a:defRPr>
            </a:lvl1p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274638"/>
            <a:ext cx="6686568" cy="6154758"/>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7" name="Group 23"/>
          <p:cNvGrpSpPr/>
          <p:nvPr/>
        </p:nvGrpSpPr>
        <p:grpSpPr>
          <a:xfrm>
            <a:off x="2207747" y="1332379"/>
            <a:ext cx="6482858" cy="144000"/>
            <a:chOff x="2214546" y="1427612"/>
            <a:chExt cx="6482858" cy="144000"/>
          </a:xfrm>
        </p:grpSpPr>
        <p:sp>
          <p:nvSpPr>
            <p:cNvPr id="10" name="Chevron 9"/>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23" name="Rectangle 22"/>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286113"/>
            <a:ext cx="77724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722313" y="1785926"/>
            <a:ext cx="77724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8" name="Group 7"/>
          <p:cNvGrpSpPr/>
          <p:nvPr/>
        </p:nvGrpSpPr>
        <p:grpSpPr>
          <a:xfrm>
            <a:off x="2207747" y="1332379"/>
            <a:ext cx="6482858" cy="144000"/>
            <a:chOff x="2214546" y="1427612"/>
            <a:chExt cx="6482858" cy="144000"/>
          </a:xfrm>
        </p:grpSpPr>
        <p:sp>
          <p:nvSpPr>
            <p:cNvPr id="9" name="Chevron 8"/>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0" name="Rectangle 9"/>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10" name="Group 9"/>
          <p:cNvGrpSpPr/>
          <p:nvPr/>
        </p:nvGrpSpPr>
        <p:grpSpPr>
          <a:xfrm>
            <a:off x="2207747" y="1332379"/>
            <a:ext cx="6482858" cy="144000"/>
            <a:chOff x="2214546" y="1427612"/>
            <a:chExt cx="6482858" cy="144000"/>
          </a:xfrm>
        </p:grpSpPr>
        <p:sp>
          <p:nvSpPr>
            <p:cNvPr id="11" name="Chevron 10"/>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2" name="Rectangle 11"/>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6" name="Group 5"/>
          <p:cNvGrpSpPr/>
          <p:nvPr/>
        </p:nvGrpSpPr>
        <p:grpSpPr>
          <a:xfrm>
            <a:off x="2207747" y="1332379"/>
            <a:ext cx="6482858" cy="144000"/>
            <a:chOff x="2214546" y="1427612"/>
            <a:chExt cx="6482858" cy="144000"/>
          </a:xfrm>
        </p:grpSpPr>
        <p:sp>
          <p:nvSpPr>
            <p:cNvPr id="7" name="Chevron 6"/>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8" name="Rectangle 7"/>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580745" y="285728"/>
            <a:ext cx="5106055" cy="1162050"/>
          </a:xfrm>
        </p:spPr>
        <p:txBody>
          <a:bodyPr anchor="ctr">
            <a:normAutofit/>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kumimoji="0" lang="tr-TR" smtClean="0"/>
              <a:t>Asıl başlık stili için tıklatın</a:t>
            </a:r>
            <a:endParaRPr kumimoji="0" lang="en-US"/>
          </a:p>
        </p:txBody>
      </p:sp>
      <p:sp>
        <p:nvSpPr>
          <p:cNvPr id="3" name="Content Placeholder 2"/>
          <p:cNvSpPr>
            <a:spLocks noGrp="1"/>
          </p:cNvSpPr>
          <p:nvPr>
            <p:ph idx="1"/>
          </p:nvPr>
        </p:nvSpPr>
        <p:spPr>
          <a:xfrm>
            <a:off x="3575050" y="1446218"/>
            <a:ext cx="5111750"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Text Placeholder 3"/>
          <p:cNvSpPr>
            <a:spLocks noGrp="1"/>
          </p:cNvSpPr>
          <p:nvPr>
            <p:ph type="body" sz="half" idx="2"/>
          </p:nvPr>
        </p:nvSpPr>
        <p:spPr>
          <a:xfrm>
            <a:off x="457201" y="285729"/>
            <a:ext cx="3008313"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715272" y="615868"/>
            <a:ext cx="928694" cy="5813528"/>
          </a:xfrm>
        </p:spPr>
        <p:txBody>
          <a:bodyPr vert="eaVert" anchor="ctr">
            <a:normAutofit/>
          </a:bodyPr>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kumimoji="0" lang="tr-TR" smtClean="0"/>
              <a:t>Asıl başlık stili için tıklatın</a:t>
            </a:r>
            <a:endParaRPr kumimoji="0" lang="en-US"/>
          </a:p>
        </p:txBody>
      </p:sp>
      <p:sp>
        <p:nvSpPr>
          <p:cNvPr id="3" name="Picture Placeholder 2"/>
          <p:cNvSpPr>
            <a:spLocks noGrp="1"/>
          </p:cNvSpPr>
          <p:nvPr>
            <p:ph type="pic" idx="1"/>
          </p:nvPr>
        </p:nvSpPr>
        <p:spPr>
          <a:xfrm>
            <a:off x="714348" y="612777"/>
            <a:ext cx="6858048"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tr-TR" smtClean="0"/>
              <a:t>Resim eklemek için simgeyi tıklatın</a:t>
            </a:r>
            <a:endParaRPr kumimoji="0" lang="en-US"/>
          </a:p>
        </p:txBody>
      </p:sp>
      <p:sp>
        <p:nvSpPr>
          <p:cNvPr id="4" name="Text Placeholder 3"/>
          <p:cNvSpPr>
            <a:spLocks noGrp="1"/>
          </p:cNvSpPr>
          <p:nvPr>
            <p:ph type="body" sz="half" idx="2"/>
          </p:nvPr>
        </p:nvSpPr>
        <p:spPr>
          <a:xfrm>
            <a:off x="714348" y="5500702"/>
            <a:ext cx="6858048"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9F75050-0E15-4C5B-92B0-66D068882F1F}" type="datetimeFigureOut">
              <a:rPr lang="tr-TR" smtClean="0"/>
              <a:pPr/>
              <a:t>09.10.2011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blipFill>
            <a:blip r:embed="rId13">
              <a:alphaModFix amt="30000"/>
              <a:duotone>
                <a:schemeClr val="accent1"/>
                <a:srgbClr val="FFFFFF"/>
              </a:duotone>
            </a:blip>
            <a:tile tx="0" ty="0" sx="100000" sy="100000" flip="none" algn="tl"/>
          </a:blipFill>
          <a:ln w="25400" cap="flat"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marL="0" algn="ctr" rtl="0" eaLnBrk="1" latinLnBrk="0" hangingPunct="1"/>
            <a:endParaRPr kumimoji="0" lang="zh-CN" altLang="en-US" kern="1200">
              <a:solidFill>
                <a:schemeClr val="lt1"/>
              </a:solidFill>
              <a:latin typeface="+mn-lt"/>
              <a:ea typeface="+mn-ea"/>
              <a:cs typeface="+mn-cs"/>
            </a:endParaRPr>
          </a:p>
        </p:txBody>
      </p:sp>
      <p:grpSp>
        <p:nvGrpSpPr>
          <p:cNvPr id="8" name="Group 17"/>
          <p:cNvGrpSpPr/>
          <p:nvPr/>
        </p:nvGrpSpPr>
        <p:grpSpPr>
          <a:xfrm>
            <a:off x="0" y="6570024"/>
            <a:ext cx="9144000" cy="288000"/>
            <a:chOff x="0" y="6353387"/>
            <a:chExt cx="9144000" cy="361763"/>
          </a:xfrm>
        </p:grpSpPr>
        <p:grpSp>
          <p:nvGrpSpPr>
            <p:cNvPr id="9" name="Group 16"/>
            <p:cNvGrpSpPr/>
            <p:nvPr/>
          </p:nvGrpSpPr>
          <p:grpSpPr>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grpSp>
          <p:nvGrpSpPr>
            <p:cNvPr id="15" name="Group 15"/>
            <p:cNvGrpSpPr/>
            <p:nvPr/>
          </p:nvGrpSpPr>
          <p:grpSpPr>
            <a:xfrm>
              <a:off x="8640700" y="6354583"/>
              <a:ext cx="503300" cy="360567"/>
              <a:chOff x="8640700" y="6354583"/>
              <a:chExt cx="503300" cy="360567"/>
            </a:xfrm>
          </p:grpSpPr>
          <p:sp>
            <p:nvSpPr>
              <p:cNvPr id="12" name="Chevron 11"/>
              <p:cNvSpPr/>
              <p:nvPr userDrawn="1"/>
            </p:nvSpPr>
            <p:spPr>
              <a:xfrm flipH="1">
                <a:off x="8640700" y="6354583"/>
                <a:ext cx="249884" cy="360000"/>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3" name="Chevron 12"/>
              <p:cNvSpPr/>
              <p:nvPr userDrawn="1"/>
            </p:nvSpPr>
            <p:spPr>
              <a:xfrm flipH="1">
                <a:off x="8767248" y="6355150"/>
                <a:ext cx="249884" cy="360000"/>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4" name="Chevron 13"/>
              <p:cNvSpPr/>
              <p:nvPr userDrawn="1"/>
            </p:nvSpPr>
            <p:spPr>
              <a:xfrm flipH="1">
                <a:off x="8894116" y="6355000"/>
                <a:ext cx="249884" cy="360000"/>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grpSp>
      </p:grpSp>
      <p:sp>
        <p:nvSpPr>
          <p:cNvPr id="2" name="Title Placeholder 1"/>
          <p:cNvSpPr>
            <a:spLocks noGrp="1"/>
          </p:cNvSpPr>
          <p:nvPr>
            <p:ph type="title"/>
          </p:nvPr>
        </p:nvSpPr>
        <p:spPr>
          <a:xfrm>
            <a:off x="457200" y="274638"/>
            <a:ext cx="82296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Date Placeholder 3"/>
          <p:cNvSpPr>
            <a:spLocks noGrp="1"/>
          </p:cNvSpPr>
          <p:nvPr>
            <p:ph type="dt" sz="half" idx="2"/>
          </p:nvPr>
        </p:nvSpPr>
        <p:spPr>
          <a:xfrm>
            <a:off x="0" y="6570000"/>
            <a:ext cx="1643042" cy="288000"/>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D9F75050-0E15-4C5B-92B0-66D068882F1F}" type="datetimeFigureOut">
              <a:rPr lang="tr-TR" smtClean="0"/>
              <a:pPr/>
              <a:t>09.10.2011</a:t>
            </a:fld>
            <a:endParaRPr lang="tr-TR"/>
          </a:p>
        </p:txBody>
      </p:sp>
      <p:sp>
        <p:nvSpPr>
          <p:cNvPr id="5" name="Footer Placeholder 4"/>
          <p:cNvSpPr>
            <a:spLocks noGrp="1"/>
          </p:cNvSpPr>
          <p:nvPr>
            <p:ph type="ftr" sz="quarter" idx="3"/>
          </p:nvPr>
        </p:nvSpPr>
        <p:spPr>
          <a:xfrm>
            <a:off x="1643042" y="6570000"/>
            <a:ext cx="4214842" cy="288000"/>
          </a:xfrm>
          <a:prstGeom prst="rect">
            <a:avLst/>
          </a:prstGeom>
        </p:spPr>
        <p:txBody>
          <a:bodyPr vert="horz" rtlCol="0" anchor="ctr"/>
          <a:lstStyle>
            <a:lvl1pPr algn="l" eaLnBrk="1" latinLnBrk="0" hangingPunct="1">
              <a:defRPr kumimoji="0" sz="1200">
                <a:solidFill>
                  <a:schemeClr val="tx1">
                    <a:tint val="85000"/>
                  </a:schemeClr>
                </a:solidFill>
              </a:defRPr>
            </a:lvl1pPr>
          </a:lstStyle>
          <a:p>
            <a:endParaRPr lang="tr-TR"/>
          </a:p>
        </p:txBody>
      </p:sp>
      <p:sp>
        <p:nvSpPr>
          <p:cNvPr id="6" name="Slide Number Placeholder 5"/>
          <p:cNvSpPr>
            <a:spLocks noGrp="1"/>
          </p:cNvSpPr>
          <p:nvPr>
            <p:ph type="sldNum" sz="quarter" idx="4"/>
          </p:nvPr>
        </p:nvSpPr>
        <p:spPr>
          <a:xfrm>
            <a:off x="8572528" y="6570000"/>
            <a:ext cx="571472" cy="288000"/>
          </a:xfrm>
          <a:prstGeom prst="rect">
            <a:avLst/>
          </a:prstGeom>
        </p:spPr>
        <p:txBody>
          <a:bodyPr vert="horz" rtlCol="0" anchor="ctr"/>
          <a:lstStyle>
            <a:lvl1pPr algn="ctr" eaLnBrk="1" latinLnBrk="0" hangingPunct="1">
              <a:defRPr kumimoji="0" sz="1200">
                <a:solidFill>
                  <a:schemeClr val="tx1">
                    <a:tint val="9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0" eaLnBrk="1" latinLnBrk="0" hangingPunct="1">
        <a:spcBef>
          <a:spcPct val="0"/>
        </a:spcBef>
        <a:buNone/>
        <a:defRPr kumimoji="0"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0"/>
            <a:ext cx="9144000" cy="1785926"/>
          </a:xfrm>
        </p:spPr>
        <p:txBody>
          <a:bodyPr>
            <a:normAutofit/>
          </a:bodyPr>
          <a:lstStyle/>
          <a:p>
            <a:pPr algn="ctr"/>
            <a:r>
              <a:rPr lang="tr-TR" dirty="0" smtClean="0">
                <a:solidFill>
                  <a:srgbClr val="FF0000"/>
                </a:solidFill>
                <a:effectLst/>
                <a:latin typeface="Comic Sans MS" pitchFamily="66" charset="0"/>
              </a:rPr>
              <a:t>Büronun işletme içindeki yeri ve önemi için şunlar söylenebilir:</a:t>
            </a:r>
            <a:endParaRPr lang="tr-TR" dirty="0">
              <a:solidFill>
                <a:srgbClr val="FF0000"/>
              </a:solidFill>
              <a:effectLst/>
              <a:latin typeface="Comic Sans MS" pitchFamily="66" charset="0"/>
            </a:endParaRPr>
          </a:p>
        </p:txBody>
      </p:sp>
      <p:sp>
        <p:nvSpPr>
          <p:cNvPr id="3" name="2 Alt Başlık"/>
          <p:cNvSpPr>
            <a:spLocks noGrp="1"/>
          </p:cNvSpPr>
          <p:nvPr>
            <p:ph type="subTitle" idx="1"/>
          </p:nvPr>
        </p:nvSpPr>
        <p:spPr>
          <a:xfrm>
            <a:off x="0" y="1643050"/>
            <a:ext cx="8858280" cy="5214950"/>
          </a:xfrm>
        </p:spPr>
        <p:txBody>
          <a:bodyPr>
            <a:normAutofit fontScale="92500"/>
          </a:bodyPr>
          <a:lstStyle/>
          <a:p>
            <a:pPr lvl="0" algn="just">
              <a:buFont typeface="Wingdings" pitchFamily="2" charset="2"/>
              <a:buChar char="ü"/>
            </a:pPr>
            <a:r>
              <a:rPr lang="tr-TR" sz="3500" dirty="0" smtClean="0">
                <a:solidFill>
                  <a:schemeClr val="bg2">
                    <a:lumMod val="50000"/>
                  </a:schemeClr>
                </a:solidFill>
                <a:latin typeface="Arial Narrow" pitchFamily="34" charset="0"/>
              </a:rPr>
              <a:t>Büronun yönetimi işletmenin ana amacının yanında ikinci derece öneme sahiptir. Çünkü genellikle üretimin önceliği vardır.</a:t>
            </a:r>
          </a:p>
          <a:p>
            <a:pPr lvl="0" algn="just">
              <a:buFont typeface="Wingdings" pitchFamily="2" charset="2"/>
              <a:buChar char="ü"/>
            </a:pPr>
            <a:r>
              <a:rPr lang="tr-TR" sz="3500" dirty="0" smtClean="0">
                <a:solidFill>
                  <a:schemeClr val="bg2">
                    <a:lumMod val="50000"/>
                  </a:schemeClr>
                </a:solidFill>
                <a:latin typeface="Arial Narrow" pitchFamily="34" charset="0"/>
              </a:rPr>
              <a:t>Büro, işletmenin amacının gerçekleştirilmesinde bütün bölümlere yardımcıdır; onlara destek hizmeti sağlar ve onların işlerini kolaylaştırır. Örneğin, işletmenin amacı üretmek ve ürettiklerini satmaksa, bürolarda pazar araştırması, ürün tasarımı, satın alma, sipariş </a:t>
            </a:r>
            <a:r>
              <a:rPr lang="tr-TR" sz="3500" dirty="0" err="1" smtClean="0">
                <a:solidFill>
                  <a:schemeClr val="bg2">
                    <a:lumMod val="50000"/>
                  </a:schemeClr>
                </a:solidFill>
                <a:latin typeface="Arial Narrow" pitchFamily="34" charset="0"/>
              </a:rPr>
              <a:t>süreçleme</a:t>
            </a:r>
            <a:r>
              <a:rPr lang="tr-TR" sz="3500" dirty="0" smtClean="0">
                <a:solidFill>
                  <a:schemeClr val="bg2">
                    <a:lumMod val="50000"/>
                  </a:schemeClr>
                </a:solidFill>
                <a:latin typeface="Arial Narrow" pitchFamily="34" charset="0"/>
              </a:rPr>
              <a:t>, muhasebe ve maliyet kontrolü, stok ve finansal kontrol vb. işler yapılmaksızın bu amaca ulaşmak mümkün değildir.</a:t>
            </a:r>
          </a:p>
          <a:p>
            <a:pPr algn="l"/>
            <a:endParaRPr lang="tr-T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85860"/>
          </a:xfrm>
        </p:spPr>
        <p:txBody>
          <a:bodyPr anchor="b">
            <a:normAutofit fontScale="90000"/>
          </a:bodyPr>
          <a:lstStyle/>
          <a:p>
            <a:r>
              <a:rPr lang="tr-TR" sz="4900" dirty="0" smtClean="0">
                <a:solidFill>
                  <a:srgbClr val="FF0000"/>
                </a:solidFill>
                <a:latin typeface="Comic Sans MS" pitchFamily="66" charset="0"/>
              </a:rPr>
              <a:t>Yönetim Kavramı</a:t>
            </a:r>
            <a:r>
              <a:rPr lang="tr-TR" dirty="0" smtClean="0"/>
              <a:t/>
            </a:r>
            <a:br>
              <a:rPr lang="tr-TR" dirty="0" smtClean="0"/>
            </a:br>
            <a:endParaRPr lang="tr-TR" dirty="0"/>
          </a:p>
        </p:txBody>
      </p:sp>
      <p:sp>
        <p:nvSpPr>
          <p:cNvPr id="3" name="2 İçerik Yer Tutucusu"/>
          <p:cNvSpPr>
            <a:spLocks noGrp="1"/>
          </p:cNvSpPr>
          <p:nvPr>
            <p:ph idx="1"/>
          </p:nvPr>
        </p:nvSpPr>
        <p:spPr>
          <a:xfrm>
            <a:off x="0" y="1071546"/>
            <a:ext cx="8686800" cy="5786454"/>
          </a:xfrm>
        </p:spPr>
        <p:txBody>
          <a:bodyPr>
            <a:normAutofit lnSpcReduction="10000"/>
          </a:bodyPr>
          <a:lstStyle/>
          <a:p>
            <a:pPr>
              <a:buNone/>
            </a:pPr>
            <a:r>
              <a:rPr lang="tr-TR" dirty="0" smtClean="0"/>
              <a:t>		</a:t>
            </a:r>
            <a:r>
              <a:rPr lang="tr-TR" sz="3600" dirty="0" smtClean="0">
                <a:solidFill>
                  <a:srgbClr val="FFC000"/>
                </a:solidFill>
                <a:latin typeface="Arial Narrow" pitchFamily="34" charset="0"/>
              </a:rPr>
              <a:t>Yönetimin çeşitli tanımları yapılmıştır.</a:t>
            </a:r>
            <a:br>
              <a:rPr lang="tr-TR" sz="3600" dirty="0" smtClean="0">
                <a:solidFill>
                  <a:srgbClr val="FFC000"/>
                </a:solidFill>
                <a:latin typeface="Arial Narrow" pitchFamily="34" charset="0"/>
              </a:rPr>
            </a:br>
            <a:r>
              <a:rPr lang="tr-TR" sz="3600" dirty="0" smtClean="0">
                <a:solidFill>
                  <a:srgbClr val="FFC000"/>
                </a:solidFill>
                <a:latin typeface="Arial Narrow" pitchFamily="34" charset="0"/>
              </a:rPr>
              <a:t>	Bunlardan bazıları şöyledir:</a:t>
            </a:r>
            <a:br>
              <a:rPr lang="tr-TR" sz="3600" dirty="0" smtClean="0">
                <a:solidFill>
                  <a:srgbClr val="FFC000"/>
                </a:solidFill>
                <a:latin typeface="Arial Narrow" pitchFamily="34" charset="0"/>
              </a:rPr>
            </a:br>
            <a:r>
              <a:rPr lang="tr-TR" sz="3600" dirty="0" smtClean="0">
                <a:solidFill>
                  <a:schemeClr val="bg2">
                    <a:lumMod val="25000"/>
                  </a:schemeClr>
                </a:solidFill>
                <a:latin typeface="Arial Narrow" pitchFamily="34" charset="0"/>
              </a:rPr>
              <a:t>- </a:t>
            </a:r>
            <a:r>
              <a:rPr lang="tr-TR" sz="3600" b="1" dirty="0" smtClean="0">
                <a:solidFill>
                  <a:schemeClr val="bg2">
                    <a:lumMod val="25000"/>
                  </a:schemeClr>
                </a:solidFill>
                <a:latin typeface="Arial Narrow" pitchFamily="34" charset="0"/>
              </a:rPr>
              <a:t>Yönetim</a:t>
            </a:r>
            <a:r>
              <a:rPr lang="tr-TR" sz="3600" dirty="0" smtClean="0">
                <a:solidFill>
                  <a:schemeClr val="bg2">
                    <a:lumMod val="25000"/>
                  </a:schemeClr>
                </a:solidFill>
                <a:latin typeface="Arial Narrow" pitchFamily="34" charset="0"/>
              </a:rPr>
              <a:t>, </a:t>
            </a:r>
            <a:r>
              <a:rPr lang="tr-TR" sz="3600" dirty="0" smtClean="0">
                <a:solidFill>
                  <a:srgbClr val="FFC000"/>
                </a:solidFill>
                <a:latin typeface="Arial Narrow" pitchFamily="34" charset="0"/>
              </a:rPr>
              <a:t>insanların işbirliğini sağlayarak, onları belirli bir amaca yöneltme işlerinin ve çabalarının toplamıdır.</a:t>
            </a:r>
            <a:br>
              <a:rPr lang="tr-TR" sz="3600" dirty="0" smtClean="0">
                <a:solidFill>
                  <a:srgbClr val="FFC000"/>
                </a:solidFill>
                <a:latin typeface="Arial Narrow" pitchFamily="34" charset="0"/>
              </a:rPr>
            </a:br>
            <a:r>
              <a:rPr lang="tr-TR" sz="3600" dirty="0" smtClean="0">
                <a:solidFill>
                  <a:schemeClr val="bg2">
                    <a:lumMod val="25000"/>
                  </a:schemeClr>
                </a:solidFill>
                <a:latin typeface="Arial Narrow" pitchFamily="34" charset="0"/>
              </a:rPr>
              <a:t>- </a:t>
            </a:r>
            <a:r>
              <a:rPr lang="tr-TR" sz="3600" b="1" dirty="0" smtClean="0">
                <a:solidFill>
                  <a:schemeClr val="bg2">
                    <a:lumMod val="25000"/>
                  </a:schemeClr>
                </a:solidFill>
                <a:latin typeface="Arial Narrow" pitchFamily="34" charset="0"/>
              </a:rPr>
              <a:t>Yönetim</a:t>
            </a:r>
            <a:r>
              <a:rPr lang="tr-TR" sz="3600" dirty="0" smtClean="0">
                <a:solidFill>
                  <a:schemeClr val="bg2">
                    <a:lumMod val="25000"/>
                  </a:schemeClr>
                </a:solidFill>
                <a:latin typeface="Arial Narrow" pitchFamily="34" charset="0"/>
              </a:rPr>
              <a:t>, </a:t>
            </a:r>
            <a:r>
              <a:rPr lang="tr-TR" sz="3600" dirty="0" smtClean="0">
                <a:solidFill>
                  <a:srgbClr val="FFC000"/>
                </a:solidFill>
                <a:latin typeface="Arial Narrow" pitchFamily="34" charset="0"/>
              </a:rPr>
              <a:t>başkaları aracılığıyla amaçlara ulaşma veya başkalarına iş gördürme bilim ve sanatıdır.</a:t>
            </a:r>
            <a:br>
              <a:rPr lang="tr-TR" sz="3600" dirty="0" smtClean="0">
                <a:solidFill>
                  <a:srgbClr val="FFC000"/>
                </a:solidFill>
                <a:latin typeface="Arial Narrow" pitchFamily="34" charset="0"/>
              </a:rPr>
            </a:br>
            <a:r>
              <a:rPr lang="tr-TR" sz="3600" dirty="0" smtClean="0">
                <a:solidFill>
                  <a:schemeClr val="bg2">
                    <a:lumMod val="25000"/>
                  </a:schemeClr>
                </a:solidFill>
                <a:latin typeface="Arial Narrow" pitchFamily="34" charset="0"/>
              </a:rPr>
              <a:t>- </a:t>
            </a:r>
            <a:r>
              <a:rPr lang="tr-TR" sz="3600" b="1" dirty="0" smtClean="0">
                <a:solidFill>
                  <a:schemeClr val="bg2">
                    <a:lumMod val="25000"/>
                  </a:schemeClr>
                </a:solidFill>
                <a:latin typeface="Arial Narrow" pitchFamily="34" charset="0"/>
              </a:rPr>
              <a:t>Yönetim</a:t>
            </a:r>
            <a:r>
              <a:rPr lang="tr-TR" sz="3600" dirty="0" smtClean="0">
                <a:solidFill>
                  <a:schemeClr val="bg2">
                    <a:lumMod val="25000"/>
                  </a:schemeClr>
                </a:solidFill>
                <a:latin typeface="Arial Narrow" pitchFamily="34" charset="0"/>
              </a:rPr>
              <a:t>, </a:t>
            </a:r>
            <a:r>
              <a:rPr lang="tr-TR" sz="3600" dirty="0" smtClean="0">
                <a:solidFill>
                  <a:srgbClr val="FFC000"/>
                </a:solidFill>
                <a:latin typeface="Arial Narrow" pitchFamily="34" charset="0"/>
              </a:rPr>
              <a:t>örgütün amaçlarına ulaşması için gerekli tüm faaliyetleri planlama, örgütleme, yöneltme, koordine ve kontrol etme sürecidir.</a:t>
            </a:r>
            <a:endParaRPr lang="tr-TR" dirty="0" smtClean="0">
              <a:solidFill>
                <a:srgbClr val="FFC000"/>
              </a:solidFill>
              <a:latin typeface="Arial Narrow" pitchFamily="34" charset="0"/>
            </a:endParaRPr>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858280" cy="6858000"/>
          </a:xfrm>
        </p:spPr>
        <p:txBody>
          <a:bodyPr/>
          <a:lstStyle/>
          <a:p>
            <a:pPr algn="just">
              <a:buNone/>
            </a:pPr>
            <a:r>
              <a:rPr lang="tr-TR" dirty="0" smtClean="0"/>
              <a:t>		</a:t>
            </a:r>
            <a:r>
              <a:rPr lang="tr-TR" sz="3600" dirty="0" smtClean="0">
                <a:solidFill>
                  <a:srgbClr val="FF0000"/>
                </a:solidFill>
                <a:latin typeface="Arial Narrow" pitchFamily="34" charset="0"/>
              </a:rPr>
              <a:t>Yönetimin yukarıdaki tanımları incelendiğinde üç sözcüğün dikkat çekici olduğu görülür. Bunlardan birincisi “başkaları, yani insanlar”, ikincisi “amaç”, üçüncüsü ise, “süreç ya da süreci oluşturan faaliyetler </a:t>
            </a:r>
            <a:r>
              <a:rPr lang="tr-TR" sz="3600" dirty="0" err="1" smtClean="0">
                <a:solidFill>
                  <a:srgbClr val="FF0000"/>
                </a:solidFill>
                <a:latin typeface="Arial Narrow" pitchFamily="34" charset="0"/>
              </a:rPr>
              <a:t>toplamı”dır</a:t>
            </a:r>
            <a:r>
              <a:rPr lang="tr-TR" sz="3600" dirty="0" smtClean="0">
                <a:solidFill>
                  <a:srgbClr val="FF0000"/>
                </a:solidFill>
                <a:latin typeface="Arial Narrow" pitchFamily="34" charset="0"/>
              </a:rPr>
              <a:t>. Örgütler her şeyden önce insanlardan oluşan sosyal yapılardır. Bu nedenle yöneten de yönetilen de insandır. İnsanların eşyalarla ve hayvanlarla olan ilişkilerinde yönetim faaliyetinden söz edilemez. Örneğin, yönetilenin bir araba olması halinde “sürme” yönetilenin bir hayvan olması halinde ise “gütme” söz konusu olmaktadır.</a:t>
            </a:r>
            <a:endParaRPr lang="tr-TR" dirty="0">
              <a:solidFill>
                <a:srgbClr val="FF0000"/>
              </a:solidFill>
              <a:latin typeface="Arial Narrow" pitchFamily="34" charset="0"/>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686800" cy="6643710"/>
          </a:xfrm>
        </p:spPr>
        <p:txBody>
          <a:bodyPr>
            <a:normAutofit fontScale="55000" lnSpcReduction="20000"/>
          </a:bodyPr>
          <a:lstStyle/>
          <a:p>
            <a:pPr algn="just">
              <a:buNone/>
            </a:pPr>
            <a:r>
              <a:rPr lang="tr-TR" dirty="0" smtClean="0"/>
              <a:t>		</a:t>
            </a:r>
            <a:r>
              <a:rPr lang="tr-TR" sz="5100" dirty="0" smtClean="0">
                <a:latin typeface="Arial Narrow" pitchFamily="34" charset="0"/>
              </a:rPr>
              <a:t>Yönetim faaliyetinin en önemli özelliklerinden biri de amaca yönelik olmasıdır. Eğer amaç yoksa herhangi bir yönetim faaliyetinden söz edilemez; belirli bir amaç olmaksızın bir araya gelen insan topluluklarına da kuru kalabalık denir. Çünkü yönetim faaliyeti belirlenmiş bir ya da birden çok amaca ulaşma yolundaki çabaları içerir; insanların beraber çalışmaları ve karşılıklı yardımlaşmaları da, belirlenen bir ya da birden fazla amaca ulaşmayı kolaylaştırmaktadır. İşletme örgütlerinin amaçları farklılık gösterebilir. Fakat genellikle hayatta kalabilme ya da varlığını sürdürebilme, kâr elde etme, büyüme ve pazar payını artırma, rekabet üstünlüğü elde etme gibi bazı amaçlar hemen her örgüt için geçerlidir.</a:t>
            </a:r>
          </a:p>
          <a:p>
            <a:pPr algn="just">
              <a:buNone/>
            </a:pPr>
            <a:r>
              <a:rPr lang="tr-TR" sz="5100" dirty="0" smtClean="0">
                <a:latin typeface="Arial Narrow" pitchFamily="34" charset="0"/>
              </a:rPr>
              <a:t>		Yönetim bir süreç olarak ele alınır. Ünsanlarla birlikte amaçlara ulaşmak için bu süreçte bir dizi faaliyetin yapılması gerekir. </a:t>
            </a:r>
            <a:r>
              <a:rPr lang="tr-TR" sz="5100" b="1" dirty="0" smtClean="0">
                <a:solidFill>
                  <a:srgbClr val="FFC000"/>
                </a:solidFill>
                <a:latin typeface="Arial Narrow" pitchFamily="34" charset="0"/>
              </a:rPr>
              <a:t>İşte bu süreci oluşturan faaliyetler toplamı “yönetimin işlevleri” olarak adlandırılır. Genel kabul görmüş temel yönetim işlevleri planlama, örgütleme, yöneltme, koordine ve kontrol etme olarak bilinir.</a:t>
            </a:r>
          </a:p>
          <a:p>
            <a:pPr>
              <a:buNone/>
            </a:pPr>
            <a:endParaRPr lang="tr-TR"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571612"/>
          </a:xfrm>
        </p:spPr>
        <p:txBody>
          <a:bodyPr>
            <a:normAutofit/>
          </a:bodyPr>
          <a:lstStyle/>
          <a:p>
            <a:r>
              <a:rPr lang="tr-TR" sz="4800" dirty="0" smtClean="0">
                <a:solidFill>
                  <a:srgbClr val="FFC000"/>
                </a:solidFill>
                <a:latin typeface="Comic Sans MS" pitchFamily="66" charset="0"/>
              </a:rPr>
              <a:t>Yönetim Anlayışları</a:t>
            </a:r>
            <a:r>
              <a:rPr lang="tr-TR" dirty="0" smtClean="0"/>
              <a:t/>
            </a:r>
            <a:br>
              <a:rPr lang="tr-TR" dirty="0" smtClean="0"/>
            </a:br>
            <a:endParaRPr lang="tr-TR" dirty="0"/>
          </a:p>
        </p:txBody>
      </p:sp>
      <p:sp>
        <p:nvSpPr>
          <p:cNvPr id="3" name="2 İçerik Yer Tutucusu"/>
          <p:cNvSpPr>
            <a:spLocks noGrp="1"/>
          </p:cNvSpPr>
          <p:nvPr>
            <p:ph idx="1"/>
          </p:nvPr>
        </p:nvSpPr>
        <p:spPr>
          <a:xfrm>
            <a:off x="0" y="1071546"/>
            <a:ext cx="8786842" cy="5786454"/>
          </a:xfrm>
        </p:spPr>
        <p:txBody>
          <a:bodyPr>
            <a:normAutofit lnSpcReduction="10000"/>
          </a:bodyPr>
          <a:lstStyle/>
          <a:p>
            <a:pPr algn="just">
              <a:buNone/>
            </a:pPr>
            <a:r>
              <a:rPr lang="tr-TR" dirty="0" smtClean="0"/>
              <a:t>		</a:t>
            </a:r>
            <a:r>
              <a:rPr lang="tr-TR" dirty="0" smtClean="0">
                <a:solidFill>
                  <a:schemeClr val="tx2">
                    <a:lumMod val="25000"/>
                    <a:lumOff val="75000"/>
                  </a:schemeClr>
                </a:solidFill>
                <a:latin typeface="Arial Narrow" pitchFamily="34" charset="0"/>
              </a:rPr>
              <a:t>İnsan doğasının sosyal yaşamı zorunlu kılan yönü, işbirliği ve işbölümü esasına dayanan toplumsal bir yaşam biçimini ortaya çıkarmıştır. Buna bağlı olarak da insanlar belirli ilkeler ve kurallar etrafında birleşerek çeşitli sosyal örgütleri meydana getirmişlerdir. İnsanlık tarihi boyunca bu kurallar ve ilkeler değişim göstermiş ve farklı yönetim anlayışlarının doğmasına neden olmuştur. Yönetim anlayışlarını, tarihsel gelişim sürecini dikkate alarak </a:t>
            </a:r>
            <a:r>
              <a:rPr lang="tr-TR" dirty="0" smtClean="0">
                <a:solidFill>
                  <a:srgbClr val="FFC000"/>
                </a:solidFill>
                <a:latin typeface="Arial Narrow" pitchFamily="34" charset="0"/>
              </a:rPr>
              <a:t>klasik yönetim anlayışı</a:t>
            </a:r>
            <a:r>
              <a:rPr lang="tr-TR" dirty="0" smtClean="0">
                <a:solidFill>
                  <a:schemeClr val="tx2">
                    <a:lumMod val="25000"/>
                    <a:lumOff val="75000"/>
                  </a:schemeClr>
                </a:solidFill>
                <a:latin typeface="Arial Narrow" pitchFamily="34" charset="0"/>
              </a:rPr>
              <a:t> ve </a:t>
            </a:r>
            <a:r>
              <a:rPr lang="tr-TR" dirty="0" smtClean="0">
                <a:solidFill>
                  <a:srgbClr val="FFC000"/>
                </a:solidFill>
                <a:latin typeface="Arial Narrow" pitchFamily="34" charset="0"/>
              </a:rPr>
              <a:t>çağdaş yönetim anlayışı</a:t>
            </a:r>
            <a:r>
              <a:rPr lang="tr-TR" dirty="0" smtClean="0">
                <a:solidFill>
                  <a:schemeClr val="tx2">
                    <a:lumMod val="25000"/>
                    <a:lumOff val="75000"/>
                  </a:schemeClr>
                </a:solidFill>
                <a:latin typeface="Arial Narrow" pitchFamily="34" charset="0"/>
              </a:rPr>
              <a:t> olarak iki temel başlık altında incelemek mümkündür. Bunlar günümüzün yönetim anlayışını açıklamak için altyapı oluşturacaktır.</a:t>
            </a:r>
          </a:p>
          <a:p>
            <a:pPr>
              <a:buNone/>
            </a:pPr>
            <a:endParaRPr lang="tr-TR"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7638"/>
          </a:xfrm>
        </p:spPr>
        <p:txBody>
          <a:bodyPr>
            <a:normAutofit fontScale="90000"/>
          </a:bodyPr>
          <a:lstStyle/>
          <a:p>
            <a:r>
              <a:rPr lang="tr-TR" sz="4900" dirty="0" smtClean="0">
                <a:solidFill>
                  <a:srgbClr val="FFC000"/>
                </a:solidFill>
                <a:latin typeface="Comic Sans MS" pitchFamily="66" charset="0"/>
              </a:rPr>
              <a:t>Klasik Yönetim Anlayışı</a:t>
            </a:r>
            <a:r>
              <a:rPr lang="tr-TR" dirty="0" smtClean="0"/>
              <a:t/>
            </a:r>
            <a:br>
              <a:rPr lang="tr-TR" dirty="0" smtClean="0"/>
            </a:br>
            <a:endParaRPr lang="tr-TR" dirty="0"/>
          </a:p>
        </p:txBody>
      </p:sp>
      <p:sp>
        <p:nvSpPr>
          <p:cNvPr id="3" name="2 İçerik Yer Tutucusu"/>
          <p:cNvSpPr>
            <a:spLocks noGrp="1"/>
          </p:cNvSpPr>
          <p:nvPr>
            <p:ph idx="1"/>
          </p:nvPr>
        </p:nvSpPr>
        <p:spPr>
          <a:xfrm>
            <a:off x="0" y="1071546"/>
            <a:ext cx="8786842" cy="5786454"/>
          </a:xfrm>
        </p:spPr>
        <p:txBody>
          <a:bodyPr>
            <a:normAutofit lnSpcReduction="10000"/>
          </a:bodyPr>
          <a:lstStyle/>
          <a:p>
            <a:pPr algn="just">
              <a:buNone/>
            </a:pPr>
            <a:r>
              <a:rPr lang="tr-TR" dirty="0" smtClean="0"/>
              <a:t>		</a:t>
            </a:r>
            <a:r>
              <a:rPr lang="tr-TR" sz="3600" dirty="0" smtClean="0">
                <a:solidFill>
                  <a:schemeClr val="tx1">
                    <a:lumMod val="95000"/>
                    <a:lumOff val="5000"/>
                  </a:schemeClr>
                </a:solidFill>
                <a:latin typeface="Arial Narrow" pitchFamily="34" charset="0"/>
              </a:rPr>
              <a:t>Tarihin başlangıcından sanayi devrimine kadar yönetim ve organizasyon faaliyetleri genellikle toprak, din ve askerlik üzerinde yoğunlaşırken kısmen de küçük iş birimlerinde kendini gösteriyordu. Bu dönemde müşteri talepleriyle sınırlı, siparişe dayalı az sayıda üretim biçimi vardı; yönetim ve organizasyon uygulamalarına geleneksellik hâkimdi. Yönetim daha çok deneyime, sezgilere ve sağduyuya dayalıydı; yöneticiler genelde baskıcı ve </a:t>
            </a:r>
            <a:r>
              <a:rPr lang="tr-TR" sz="3600" dirty="0" err="1" smtClean="0">
                <a:solidFill>
                  <a:schemeClr val="tx1">
                    <a:lumMod val="95000"/>
                    <a:lumOff val="5000"/>
                  </a:schemeClr>
                </a:solidFill>
                <a:latin typeface="Arial Narrow" pitchFamily="34" charset="0"/>
              </a:rPr>
              <a:t>otokratikti</a:t>
            </a:r>
            <a:r>
              <a:rPr lang="tr-TR" sz="3600" dirty="0" smtClean="0">
                <a:solidFill>
                  <a:schemeClr val="tx1">
                    <a:lumMod val="95000"/>
                    <a:lumOff val="5000"/>
                  </a:schemeClr>
                </a:solidFill>
                <a:latin typeface="Arial Narrow" pitchFamily="34" charset="0"/>
              </a:rPr>
              <a:t>.</a:t>
            </a:r>
            <a:endParaRPr lang="tr-TR" dirty="0">
              <a:solidFill>
                <a:schemeClr val="tx1">
                  <a:lumMod val="95000"/>
                  <a:lumOff val="5000"/>
                </a:schemeClr>
              </a:solidFill>
              <a:latin typeface="Arial Narrow" pitchFamily="34" charset="0"/>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fontScale="92500" lnSpcReduction="20000"/>
          </a:bodyPr>
          <a:lstStyle/>
          <a:p>
            <a:pPr algn="just">
              <a:buNone/>
            </a:pPr>
            <a:r>
              <a:rPr lang="tr-TR" dirty="0" smtClean="0"/>
              <a:t>		</a:t>
            </a:r>
            <a:r>
              <a:rPr lang="tr-TR" dirty="0" smtClean="0">
                <a:solidFill>
                  <a:schemeClr val="tx2">
                    <a:lumMod val="50000"/>
                    <a:lumOff val="50000"/>
                  </a:schemeClr>
                </a:solidFill>
                <a:latin typeface="Arial Narrow" pitchFamily="34" charset="0"/>
              </a:rPr>
              <a:t>Sanayileşme sürecinde tarımdan sanayiye, küçükten büyüğe, birim üretiminden kitle üretimine geçişle birlikte yönetim anlayışında da önemli değişmeler oldu. Bu değişimin başlangıcı sayılan klasik yönetim anlayışında, bilimsel yönetim, yönetim süreci ve bürokrasi olmak üzere üç temel yaklaşım vardır. Klasik yönetim anlayışı 1930’lu yıllara kadar geçerliğini korumuştur. Daha sonra insan unsurunu ön plana çıkartan insan ilişkileri yaklaşımıyla </a:t>
            </a:r>
            <a:r>
              <a:rPr lang="tr-TR" dirty="0" err="1" smtClean="0">
                <a:solidFill>
                  <a:schemeClr val="tx2">
                    <a:lumMod val="50000"/>
                    <a:lumOff val="50000"/>
                  </a:schemeClr>
                </a:solidFill>
                <a:latin typeface="Arial Narrow" pitchFamily="34" charset="0"/>
              </a:rPr>
              <a:t>neoklasik</a:t>
            </a:r>
            <a:r>
              <a:rPr lang="tr-TR" dirty="0" smtClean="0">
                <a:solidFill>
                  <a:schemeClr val="tx2">
                    <a:lumMod val="50000"/>
                    <a:lumOff val="50000"/>
                  </a:schemeClr>
                </a:solidFill>
                <a:latin typeface="Arial Narrow" pitchFamily="34" charset="0"/>
              </a:rPr>
              <a:t> yönetim yaklaşımı geliştirilmiştir. Ancak bu yaklaşım da esas olarak klasik yönetimin temel ilkeleri üzerine yapılandırıldığı için aynı başlık altında incelenecektir.</a:t>
            </a:r>
          </a:p>
          <a:p>
            <a:pPr algn="just">
              <a:buNone/>
            </a:pPr>
            <a:r>
              <a:rPr lang="tr-TR" dirty="0" smtClean="0">
                <a:solidFill>
                  <a:schemeClr val="tx2">
                    <a:lumMod val="50000"/>
                    <a:lumOff val="50000"/>
                  </a:schemeClr>
                </a:solidFill>
                <a:latin typeface="Arial Narrow" pitchFamily="34" charset="0"/>
              </a:rPr>
              <a:t>		19. Yüzyılda </a:t>
            </a:r>
            <a:r>
              <a:rPr lang="tr-TR" dirty="0" err="1" smtClean="0">
                <a:solidFill>
                  <a:schemeClr val="tx2">
                    <a:lumMod val="50000"/>
                    <a:lumOff val="50000"/>
                  </a:schemeClr>
                </a:solidFill>
                <a:latin typeface="Arial Narrow" pitchFamily="34" charset="0"/>
              </a:rPr>
              <a:t>Frederick</a:t>
            </a:r>
            <a:r>
              <a:rPr lang="tr-TR" dirty="0" smtClean="0">
                <a:solidFill>
                  <a:schemeClr val="tx2">
                    <a:lumMod val="50000"/>
                    <a:lumOff val="50000"/>
                  </a:schemeClr>
                </a:solidFill>
                <a:latin typeface="Arial Narrow" pitchFamily="34" charset="0"/>
              </a:rPr>
              <a:t> W. Taylor (1856-1915), yönetim bilimine önemli katkılar yapan çalışmalarla tarihe adını yazdırdı. Bu dönemde Taylor, arkadaşları ve daha sonra izleyenleri tarafından geliştirilen bu yönetim yaklaşımına “bilimsel yönetim yaklaşımı” ya da “</a:t>
            </a:r>
            <a:r>
              <a:rPr lang="tr-TR" dirty="0" err="1" smtClean="0">
                <a:solidFill>
                  <a:schemeClr val="tx2">
                    <a:lumMod val="50000"/>
                    <a:lumOff val="50000"/>
                  </a:schemeClr>
                </a:solidFill>
                <a:latin typeface="Arial Narrow" pitchFamily="34" charset="0"/>
              </a:rPr>
              <a:t>Taylorizm</a:t>
            </a:r>
            <a:r>
              <a:rPr lang="tr-TR" dirty="0" smtClean="0">
                <a:solidFill>
                  <a:schemeClr val="tx2">
                    <a:lumMod val="50000"/>
                    <a:lumOff val="50000"/>
                  </a:schemeClr>
                </a:solidFill>
                <a:latin typeface="Arial Narrow" pitchFamily="34" charset="0"/>
              </a:rPr>
              <a:t>” adı verilmiştir.</a:t>
            </a:r>
          </a:p>
          <a:p>
            <a:pPr>
              <a:buNone/>
            </a:pPr>
            <a:endParaRPr lang="tr-TR"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929718" cy="6643710"/>
          </a:xfrm>
        </p:spPr>
        <p:txBody>
          <a:bodyPr>
            <a:normAutofit fontScale="25000" lnSpcReduction="20000"/>
          </a:bodyPr>
          <a:lstStyle/>
          <a:p>
            <a:pPr algn="just">
              <a:buNone/>
            </a:pPr>
            <a:r>
              <a:rPr lang="tr-TR" dirty="0" smtClean="0"/>
              <a:t>		</a:t>
            </a:r>
            <a:r>
              <a:rPr lang="tr-TR" sz="12400" dirty="0" smtClean="0">
                <a:solidFill>
                  <a:schemeClr val="tx2">
                    <a:lumMod val="50000"/>
                    <a:lumOff val="50000"/>
                  </a:schemeClr>
                </a:solidFill>
                <a:latin typeface="Arial Narrow" pitchFamily="34" charset="0"/>
              </a:rPr>
              <a:t>Taylor’a göre yönetim gerçek bir bilimdir ve temeli açıkça tanımlanmış kanunlara, kurallara ve ilkelere dayanır. Bu yaklaşımla Taylor, fiziksel görevlerin verimliliği sağlayacak biçimde yapılabilmesi için gerekli olan en iyi yönetim ilkelerini ortaya koymuştur. Bu ilkeler, tüm işlerin, iş yaparken kullanılan araçların ve yöntemlerin standartlaştırılmasını; işlerin en kolay yoldan ve kısa zamanda yapılabilmesi için hareket ve zaman etütlerinin yapılmasını; çalışanların bilimsel yollarla seçilmesini ve eğitilmesini; çalışanların teşvik edilmesi için parça başı ücret sisteminin uygulanmasını; uzmanlaşmayı sağlayacak fonksiyonel ya da bölümlere göre ayrılmış </a:t>
            </a:r>
            <a:r>
              <a:rPr lang="tr-TR" sz="12400" dirty="0" err="1" smtClean="0">
                <a:solidFill>
                  <a:schemeClr val="tx2">
                    <a:lumMod val="50000"/>
                    <a:lumOff val="50000"/>
                  </a:schemeClr>
                </a:solidFill>
                <a:latin typeface="Arial Narrow" pitchFamily="34" charset="0"/>
              </a:rPr>
              <a:t>ustabaşılık</a:t>
            </a:r>
            <a:r>
              <a:rPr lang="tr-TR" sz="12400" dirty="0" smtClean="0">
                <a:solidFill>
                  <a:schemeClr val="tx2">
                    <a:lumMod val="50000"/>
                    <a:lumOff val="50000"/>
                  </a:schemeClr>
                </a:solidFill>
                <a:latin typeface="Arial Narrow" pitchFamily="34" charset="0"/>
              </a:rPr>
              <a:t> sisteminin uygulanmasını gerektirmektedir. Taylor tarafından geliştirilen bu yönetim ilkeleri, çağında büyük bir devrim yaratmış ve üretimde verimliliğin artmasını sağlamıştır. Bugün geçerli olan çağdaş yönetim tekniklerinin temelinde de bu ilkeleri bulmak mümkündür.</a:t>
            </a:r>
          </a:p>
          <a:p>
            <a:pPr>
              <a:buNone/>
            </a:pPr>
            <a:endParaRPr lang="tr-TR"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686800" cy="6643710"/>
          </a:xfrm>
        </p:spPr>
        <p:txBody>
          <a:bodyPr>
            <a:normAutofit lnSpcReduction="10000"/>
          </a:bodyPr>
          <a:lstStyle/>
          <a:p>
            <a:pPr algn="just">
              <a:buNone/>
            </a:pPr>
            <a:r>
              <a:rPr lang="tr-TR" dirty="0" smtClean="0"/>
              <a:t>		</a:t>
            </a:r>
            <a:r>
              <a:rPr lang="tr-TR" sz="4000" dirty="0" smtClean="0">
                <a:solidFill>
                  <a:schemeClr val="tx2">
                    <a:lumMod val="10000"/>
                    <a:lumOff val="90000"/>
                  </a:schemeClr>
                </a:solidFill>
                <a:latin typeface="Arial Narrow" pitchFamily="34" charset="0"/>
              </a:rPr>
              <a:t>Aynı dönemde </a:t>
            </a:r>
            <a:r>
              <a:rPr lang="tr-TR" sz="4000" dirty="0" err="1" smtClean="0">
                <a:solidFill>
                  <a:schemeClr val="tx2">
                    <a:lumMod val="10000"/>
                    <a:lumOff val="90000"/>
                  </a:schemeClr>
                </a:solidFill>
                <a:latin typeface="Arial Narrow" pitchFamily="34" charset="0"/>
              </a:rPr>
              <a:t>Max</a:t>
            </a:r>
            <a:r>
              <a:rPr lang="tr-TR" sz="4000" dirty="0" smtClean="0">
                <a:solidFill>
                  <a:schemeClr val="tx2">
                    <a:lumMod val="10000"/>
                    <a:lumOff val="90000"/>
                  </a:schemeClr>
                </a:solidFill>
                <a:latin typeface="Arial Narrow" pitchFamily="34" charset="0"/>
              </a:rPr>
              <a:t> </a:t>
            </a:r>
            <a:r>
              <a:rPr lang="tr-TR" sz="4000" dirty="0" err="1" smtClean="0">
                <a:solidFill>
                  <a:schemeClr val="tx2">
                    <a:lumMod val="10000"/>
                    <a:lumOff val="90000"/>
                  </a:schemeClr>
                </a:solidFill>
                <a:latin typeface="Arial Narrow" pitchFamily="34" charset="0"/>
              </a:rPr>
              <a:t>Weber</a:t>
            </a:r>
            <a:r>
              <a:rPr lang="tr-TR" sz="4000" dirty="0" smtClean="0">
                <a:solidFill>
                  <a:schemeClr val="tx2">
                    <a:lumMod val="10000"/>
                    <a:lumOff val="90000"/>
                  </a:schemeClr>
                </a:solidFill>
                <a:latin typeface="Arial Narrow" pitchFamily="34" charset="0"/>
              </a:rPr>
              <a:t> (1864-1920), bürokrasiyi ideal bir örgüt biçimi olarak önermiştir. Bürokratik yapının herhangi bir yapıya göre daha üstün olduğunu düşünen </a:t>
            </a:r>
            <a:r>
              <a:rPr lang="tr-TR" sz="4000" dirty="0" err="1" smtClean="0">
                <a:solidFill>
                  <a:schemeClr val="tx2">
                    <a:lumMod val="10000"/>
                    <a:lumOff val="90000"/>
                  </a:schemeClr>
                </a:solidFill>
                <a:latin typeface="Arial Narrow" pitchFamily="34" charset="0"/>
              </a:rPr>
              <a:t>Weber’e</a:t>
            </a:r>
            <a:r>
              <a:rPr lang="tr-TR" sz="4000" dirty="0" smtClean="0">
                <a:solidFill>
                  <a:schemeClr val="tx2">
                    <a:lumMod val="10000"/>
                    <a:lumOff val="90000"/>
                  </a:schemeClr>
                </a:solidFill>
                <a:latin typeface="Arial Narrow" pitchFamily="34" charset="0"/>
              </a:rPr>
              <a:t> göre, ileri derecede uzmanlaşma, katı bir hiyerarşik yapı, bilimsel olarak saptanmış ilke ve kurallara dayalı yönetim, çalışanların sadece kendilerine söylenenleri yapmaları ve inisiyatif kullanmamaları, işe atamalarda ve yükseltmelerde </a:t>
            </a:r>
            <a:r>
              <a:rPr lang="tr-TR" sz="4000" dirty="0" err="1" smtClean="0">
                <a:solidFill>
                  <a:schemeClr val="tx2">
                    <a:lumMod val="10000"/>
                    <a:lumOff val="90000"/>
                  </a:schemeClr>
                </a:solidFill>
                <a:latin typeface="Arial Narrow" pitchFamily="34" charset="0"/>
              </a:rPr>
              <a:t>liyakata</a:t>
            </a:r>
            <a:r>
              <a:rPr lang="tr-TR" sz="4000" dirty="0" smtClean="0">
                <a:solidFill>
                  <a:schemeClr val="tx2">
                    <a:lumMod val="10000"/>
                    <a:lumOff val="90000"/>
                  </a:schemeClr>
                </a:solidFill>
                <a:latin typeface="Arial Narrow" pitchFamily="34" charset="0"/>
              </a:rPr>
              <a:t> önem verilmesi etkenliği artırır.</a:t>
            </a:r>
            <a:endParaRPr lang="tr-TR" dirty="0" smtClean="0">
              <a:solidFill>
                <a:schemeClr val="tx2">
                  <a:lumMod val="10000"/>
                  <a:lumOff val="90000"/>
                </a:schemeClr>
              </a:solidFill>
              <a:latin typeface="Arial Narrow" pitchFamily="34" charset="0"/>
            </a:endParaRPr>
          </a:p>
          <a:p>
            <a:pPr>
              <a:buNone/>
            </a:pPr>
            <a:endParaRPr lang="tr-TR"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858280" cy="6858000"/>
          </a:xfrm>
        </p:spPr>
        <p:txBody>
          <a:bodyPr>
            <a:normAutofit fontScale="85000" lnSpcReduction="20000"/>
          </a:bodyPr>
          <a:lstStyle/>
          <a:p>
            <a:pPr algn="just">
              <a:buNone/>
            </a:pPr>
            <a:r>
              <a:rPr lang="tr-TR" dirty="0" smtClean="0"/>
              <a:t>		</a:t>
            </a:r>
            <a:r>
              <a:rPr lang="tr-TR" sz="3300" dirty="0" smtClean="0">
                <a:solidFill>
                  <a:schemeClr val="tx2">
                    <a:lumMod val="10000"/>
                    <a:lumOff val="90000"/>
                  </a:schemeClr>
                </a:solidFill>
                <a:latin typeface="Arial Narrow" pitchFamily="34" charset="0"/>
              </a:rPr>
              <a:t>1924-1933 yılları arasında </a:t>
            </a:r>
            <a:r>
              <a:rPr lang="tr-TR" sz="3300" dirty="0" err="1" smtClean="0">
                <a:solidFill>
                  <a:schemeClr val="tx2">
                    <a:lumMod val="10000"/>
                    <a:lumOff val="90000"/>
                  </a:schemeClr>
                </a:solidFill>
                <a:latin typeface="Arial Narrow" pitchFamily="34" charset="0"/>
              </a:rPr>
              <a:t>Elton</a:t>
            </a:r>
            <a:r>
              <a:rPr lang="tr-TR" sz="3300" dirty="0" smtClean="0">
                <a:solidFill>
                  <a:schemeClr val="tx2">
                    <a:lumMod val="10000"/>
                    <a:lumOff val="90000"/>
                  </a:schemeClr>
                </a:solidFill>
                <a:latin typeface="Arial Narrow" pitchFamily="34" charset="0"/>
              </a:rPr>
              <a:t> Mayo ve arkadaşları </a:t>
            </a:r>
            <a:r>
              <a:rPr lang="tr-TR" sz="3300" dirty="0" err="1" smtClean="0">
                <a:solidFill>
                  <a:schemeClr val="tx2">
                    <a:lumMod val="10000"/>
                    <a:lumOff val="90000"/>
                  </a:schemeClr>
                </a:solidFill>
                <a:latin typeface="Arial Narrow" pitchFamily="34" charset="0"/>
              </a:rPr>
              <a:t>Hawthorne</a:t>
            </a:r>
            <a:r>
              <a:rPr lang="tr-TR" sz="3300" dirty="0" smtClean="0">
                <a:solidFill>
                  <a:schemeClr val="tx2">
                    <a:lumMod val="10000"/>
                    <a:lumOff val="90000"/>
                  </a:schemeClr>
                </a:solidFill>
                <a:latin typeface="Arial Narrow" pitchFamily="34" charset="0"/>
              </a:rPr>
              <a:t> deneyleriyle yönetimin davranış alanına büyük katkılar yapmıştır. Bu katkılar sonucunda doğan insan ilişkileri hareketi, yönetimde yeni bir dönemin başlamasına neden olmuştur. Bu döneme kadar yönetime hâkim olan görüşün “örgüt verimliliğinin ancak formel yapı ve kanallar yoluyla artırılabileceği” yönünde olması nedeniyle, Mayo, deneylerine ışıklandırma, ısıtma, yorgunluk ve fiziki yerleşim düzenlerinin işçilerin verimlilikleri üzerindeki etkilerini ortaya çıkartmak amacıyla başlamıştı. Fakat yapılan deneylerin en önemli bulgusu, fiziksel çalışma koşullarının iyileştirilmesine rağmen verimliliğin tamamen kontrol altına alınmasının mümkün olmadığıydı. Bu nedenle Mayo, daha sonra işçilerin davranışlarını fiziksel, psikolojik, ekonomik ve diğer yönleriyle incelemiş; elde ettiği sonuçların geniş sosyal örgütler ve yönetim üzerindeki etkilerini izlemiştir. Bu çalışmalardan sonra </a:t>
            </a:r>
            <a:r>
              <a:rPr lang="tr-TR" sz="3300" dirty="0" err="1" smtClean="0">
                <a:solidFill>
                  <a:schemeClr val="tx2">
                    <a:lumMod val="10000"/>
                    <a:lumOff val="90000"/>
                  </a:schemeClr>
                </a:solidFill>
                <a:latin typeface="Arial Narrow" pitchFamily="34" charset="0"/>
              </a:rPr>
              <a:t>informel</a:t>
            </a:r>
            <a:r>
              <a:rPr lang="tr-TR" sz="3300" dirty="0" smtClean="0">
                <a:solidFill>
                  <a:schemeClr val="tx2">
                    <a:lumMod val="10000"/>
                    <a:lumOff val="90000"/>
                  </a:schemeClr>
                </a:solidFill>
                <a:latin typeface="Arial Narrow" pitchFamily="34" charset="0"/>
              </a:rPr>
              <a:t> grup yapılarının ve kanallarının da yönetimin amaçlarını gerçekleştirmede çok önemli katkılar yapabileceği ortaya çıkmıştır.</a:t>
            </a:r>
            <a:endParaRPr lang="tr-TR" dirty="0" smtClean="0">
              <a:solidFill>
                <a:schemeClr val="tx2">
                  <a:lumMod val="10000"/>
                  <a:lumOff val="90000"/>
                </a:schemeClr>
              </a:solidFill>
              <a:latin typeface="Arial Narrow" pitchFamily="34" charset="0"/>
            </a:endParaRPr>
          </a:p>
          <a:p>
            <a:pPr>
              <a:buNone/>
            </a:pPr>
            <a:endParaRPr lang="tr-TR"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643050"/>
          </a:xfrm>
        </p:spPr>
        <p:txBody>
          <a:bodyPr>
            <a:normAutofit fontScale="90000"/>
          </a:bodyPr>
          <a:lstStyle/>
          <a:p>
            <a:r>
              <a:rPr lang="tr-TR" dirty="0" smtClean="0">
                <a:latin typeface="Arial Narrow" pitchFamily="34" charset="0"/>
              </a:rPr>
              <a:t>Klasik yönetim anlayışına dayalı geleneksel yönetimin temel özellikleri şunlardır:</a:t>
            </a:r>
            <a:endParaRPr lang="tr-TR" dirty="0">
              <a:latin typeface="Arial Narrow" pitchFamily="34" charset="0"/>
            </a:endParaRPr>
          </a:p>
        </p:txBody>
      </p:sp>
      <p:sp>
        <p:nvSpPr>
          <p:cNvPr id="3" name="2 İçerik Yer Tutucusu"/>
          <p:cNvSpPr>
            <a:spLocks noGrp="1"/>
          </p:cNvSpPr>
          <p:nvPr>
            <p:ph idx="1"/>
          </p:nvPr>
        </p:nvSpPr>
        <p:spPr>
          <a:xfrm>
            <a:off x="0" y="1428736"/>
            <a:ext cx="8786842" cy="5429264"/>
          </a:xfrm>
        </p:spPr>
        <p:txBody>
          <a:bodyPr>
            <a:normAutofit fontScale="77500" lnSpcReduction="20000"/>
          </a:bodyPr>
          <a:lstStyle/>
          <a:p>
            <a:pPr>
              <a:buFont typeface="Wingdings" pitchFamily="2" charset="2"/>
              <a:buChar char="ü"/>
            </a:pPr>
            <a:r>
              <a:rPr lang="tr-TR" dirty="0" smtClean="0">
                <a:solidFill>
                  <a:srgbClr val="FFC000"/>
                </a:solidFill>
                <a:latin typeface="Arial Narrow" pitchFamily="34" charset="0"/>
              </a:rPr>
              <a:t>Fiziki ve maddi sermaye çok önemlidir; birincil kaynaktır.</a:t>
            </a:r>
          </a:p>
          <a:p>
            <a:pPr>
              <a:buFont typeface="Wingdings" pitchFamily="2" charset="2"/>
              <a:buChar char="ü"/>
            </a:pPr>
            <a:r>
              <a:rPr lang="tr-TR" dirty="0" smtClean="0">
                <a:solidFill>
                  <a:srgbClr val="FFC000"/>
                </a:solidFill>
                <a:latin typeface="Arial Narrow" pitchFamily="34" charset="0"/>
              </a:rPr>
              <a:t>Makinelerin ve fiziki emeğin üstünlüğü hâkimdir; insan unsuru ikinci derecede önem taşır.</a:t>
            </a:r>
          </a:p>
          <a:p>
            <a:pPr>
              <a:buFont typeface="Wingdings" pitchFamily="2" charset="2"/>
              <a:buChar char="ü"/>
            </a:pPr>
            <a:r>
              <a:rPr lang="tr-TR" dirty="0" smtClean="0">
                <a:solidFill>
                  <a:srgbClr val="FFC000"/>
                </a:solidFill>
                <a:latin typeface="Arial Narrow" pitchFamily="34" charset="0"/>
              </a:rPr>
              <a:t>Üretim merkezi temel olarak fabrikadır.</a:t>
            </a:r>
          </a:p>
          <a:p>
            <a:pPr>
              <a:buFont typeface="Wingdings" pitchFamily="2" charset="2"/>
              <a:buChar char="ü"/>
            </a:pPr>
            <a:r>
              <a:rPr lang="tr-TR" dirty="0" smtClean="0">
                <a:solidFill>
                  <a:srgbClr val="FFC000"/>
                </a:solidFill>
                <a:latin typeface="Arial Narrow" pitchFamily="34" charset="0"/>
              </a:rPr>
              <a:t>Merkeziyetçilik hâkimdir.</a:t>
            </a:r>
          </a:p>
          <a:p>
            <a:pPr>
              <a:buFont typeface="Wingdings" pitchFamily="2" charset="2"/>
              <a:buChar char="ü"/>
            </a:pPr>
            <a:r>
              <a:rPr lang="tr-TR" dirty="0" smtClean="0">
                <a:solidFill>
                  <a:srgbClr val="FFC000"/>
                </a:solidFill>
                <a:latin typeface="Arial Narrow" pitchFamily="34" charset="0"/>
              </a:rPr>
              <a:t>Büyüklük, etkenlikle eş anlamlı olarak kullanılır.</a:t>
            </a:r>
          </a:p>
          <a:p>
            <a:pPr>
              <a:buFont typeface="Wingdings" pitchFamily="2" charset="2"/>
              <a:buChar char="ü"/>
            </a:pPr>
            <a:r>
              <a:rPr lang="tr-TR" dirty="0" smtClean="0">
                <a:solidFill>
                  <a:srgbClr val="FFC000"/>
                </a:solidFill>
                <a:latin typeface="Arial Narrow" pitchFamily="34" charset="0"/>
              </a:rPr>
              <a:t>Sermayenin özel mülkiyeti vardır, serbest rekabet ve kâr maksimizasyonu çok önemlidir.</a:t>
            </a:r>
          </a:p>
          <a:p>
            <a:pPr>
              <a:buFont typeface="Wingdings" pitchFamily="2" charset="2"/>
              <a:buChar char="ü"/>
            </a:pPr>
            <a:r>
              <a:rPr lang="tr-TR" dirty="0" smtClean="0">
                <a:solidFill>
                  <a:srgbClr val="FFC000"/>
                </a:solidFill>
                <a:latin typeface="Arial Narrow" pitchFamily="34" charset="0"/>
              </a:rPr>
              <a:t>İşler dikkatli bir şekilde tanımlanır ve uzmanlaşma sağlanır.</a:t>
            </a:r>
          </a:p>
          <a:p>
            <a:pPr>
              <a:buFont typeface="Wingdings" pitchFamily="2" charset="2"/>
              <a:buChar char="ü"/>
            </a:pPr>
            <a:r>
              <a:rPr lang="tr-TR" dirty="0" smtClean="0">
                <a:solidFill>
                  <a:srgbClr val="FFC000"/>
                </a:solidFill>
                <a:latin typeface="Arial Narrow" pitchFamily="34" charset="0"/>
              </a:rPr>
              <a:t>Mavi yakalı işçiler ile beyaz yakalı memurlar arasında belirgin bir fark vardır.</a:t>
            </a:r>
          </a:p>
          <a:p>
            <a:pPr>
              <a:buFont typeface="Wingdings" pitchFamily="2" charset="2"/>
              <a:buChar char="ü"/>
            </a:pPr>
            <a:r>
              <a:rPr lang="tr-TR" dirty="0" smtClean="0">
                <a:solidFill>
                  <a:srgbClr val="FFC000"/>
                </a:solidFill>
                <a:latin typeface="Arial Narrow" pitchFamily="34" charset="0"/>
              </a:rPr>
              <a:t>Dik bir hiyerarşik yapı vardır, yetki sorumluluk ilişkileri ayrıntılarıyla belirlenir.</a:t>
            </a:r>
          </a:p>
          <a:p>
            <a:pPr>
              <a:buFont typeface="Wingdings" pitchFamily="2" charset="2"/>
              <a:buChar char="ü"/>
            </a:pPr>
            <a:r>
              <a:rPr lang="tr-TR" dirty="0" smtClean="0">
                <a:solidFill>
                  <a:srgbClr val="FFC000"/>
                </a:solidFill>
                <a:latin typeface="Arial Narrow" pitchFamily="34" charset="0"/>
              </a:rPr>
              <a:t>Temsili demokrasi geçerlidir, insan haklarına bağlılık vardır ve insancıllık ilkesi benimsenir.</a:t>
            </a:r>
            <a:endParaRPr lang="tr-TR" dirty="0">
              <a:solidFill>
                <a:srgbClr val="FFC000"/>
              </a:solidFill>
              <a:latin typeface="Arial Narrow"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786842" cy="6643710"/>
          </a:xfrm>
        </p:spPr>
        <p:txBody>
          <a:bodyPr>
            <a:normAutofit fontScale="92500" lnSpcReduction="20000"/>
          </a:bodyPr>
          <a:lstStyle/>
          <a:p>
            <a:pPr lvl="0" algn="just">
              <a:buFont typeface="Courier New" pitchFamily="49" charset="0"/>
              <a:buChar char="o"/>
            </a:pPr>
            <a:r>
              <a:rPr lang="tr-TR" sz="3500" dirty="0" smtClean="0">
                <a:solidFill>
                  <a:schemeClr val="bg2">
                    <a:lumMod val="50000"/>
                  </a:schemeClr>
                </a:solidFill>
                <a:latin typeface="Arial Narrow" pitchFamily="34" charset="0"/>
              </a:rPr>
              <a:t>Büro faaliyetlerinin miktarını değişik faktörler belirler. İşletmenin büyüklüğü, üretilen ya da pazarlanan mal ve/veya hizmet miktarı ve türü, kullanılan otomasyonun derecesi ve işletmede çalışanların sayısı gibi faktörler, büro faaliyetlerinin miktarının az ya da çok olmasını belirler.</a:t>
            </a:r>
          </a:p>
          <a:p>
            <a:pPr algn="just">
              <a:buFont typeface="Courier New" pitchFamily="49" charset="0"/>
              <a:buChar char="o"/>
            </a:pPr>
            <a:r>
              <a:rPr lang="tr-TR" sz="3500" dirty="0" smtClean="0">
                <a:solidFill>
                  <a:schemeClr val="bg2">
                    <a:lumMod val="50000"/>
                  </a:schemeClr>
                </a:solidFill>
                <a:latin typeface="Arial Narrow" pitchFamily="34" charset="0"/>
              </a:rPr>
              <a:t>Büro faaliyetlerinin işletme kârına katkısı dolaylıdır. Büro faaliyetleri üretim, pazarlama, finans, satın alma, personel gibi bölümlerin daha etken ve verimli çalışmalarını sağlayarak işletme kârının artmasına yardımcı olur. Diğer bir ifadeyle büro faaliyetleri sonucunda doğrudan kâr elde edilmez; bu faaliyetlerin işletme kârına katkısı dolaylıdır.</a:t>
            </a:r>
          </a:p>
          <a:p>
            <a:pPr lvl="0" algn="just">
              <a:buFont typeface="Courier New" pitchFamily="49" charset="0"/>
              <a:buChar char="o"/>
            </a:pPr>
            <a:r>
              <a:rPr lang="tr-TR" sz="3500" dirty="0" smtClean="0">
                <a:solidFill>
                  <a:schemeClr val="bg2">
                    <a:lumMod val="50000"/>
                  </a:schemeClr>
                </a:solidFill>
                <a:latin typeface="Arial Narrow" pitchFamily="34" charset="0"/>
              </a:rPr>
              <a:t>Büro; yönetim, bilgi, insan ve para gibi üretim faktörlerinin kontrolünü sağlar.</a:t>
            </a:r>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000108"/>
          </a:xfrm>
        </p:spPr>
        <p:txBody>
          <a:bodyPr anchor="t">
            <a:normAutofit fontScale="90000"/>
          </a:bodyPr>
          <a:lstStyle/>
          <a:p>
            <a:r>
              <a:rPr lang="tr-TR" dirty="0" smtClean="0">
                <a:solidFill>
                  <a:srgbClr val="FFC000"/>
                </a:solidFill>
                <a:latin typeface="Comic Sans MS" pitchFamily="66" charset="0"/>
              </a:rPr>
              <a:t>Çağdaş Yönetim Anlayışı</a:t>
            </a:r>
            <a:r>
              <a:rPr lang="tr-TR" dirty="0" smtClean="0"/>
              <a:t/>
            </a:r>
            <a:br>
              <a:rPr lang="tr-TR" dirty="0" smtClean="0"/>
            </a:br>
            <a:endParaRPr lang="tr-TR" dirty="0"/>
          </a:p>
        </p:txBody>
      </p:sp>
      <p:sp>
        <p:nvSpPr>
          <p:cNvPr id="3" name="2 İçerik Yer Tutucusu"/>
          <p:cNvSpPr>
            <a:spLocks noGrp="1"/>
          </p:cNvSpPr>
          <p:nvPr>
            <p:ph idx="1"/>
          </p:nvPr>
        </p:nvSpPr>
        <p:spPr>
          <a:xfrm>
            <a:off x="0" y="1142984"/>
            <a:ext cx="8786842" cy="5715016"/>
          </a:xfrm>
        </p:spPr>
        <p:txBody>
          <a:bodyPr>
            <a:normAutofit fontScale="85000" lnSpcReduction="10000"/>
          </a:bodyPr>
          <a:lstStyle/>
          <a:p>
            <a:pPr algn="just">
              <a:buNone/>
            </a:pPr>
            <a:r>
              <a:rPr lang="tr-TR" dirty="0" smtClean="0"/>
              <a:t>		</a:t>
            </a:r>
            <a:r>
              <a:rPr lang="tr-TR" sz="3300" dirty="0" smtClean="0">
                <a:latin typeface="Arial Narrow" pitchFamily="34" charset="0"/>
              </a:rPr>
              <a:t>1950’li yıllara gelindiğinde işletme örgütleri giderek büyümüş ve çalışanların sayısı artmıştır. Teknolojik gelişmelere bağlı olarak üretim yöntemlerinde değişmeler olmuş ve daha nitelikli insanların çalıştırılması gereği ortaya çıkmıştır. Bunun yanı sıra çalışanların eğitim ve kültür düzeylerinin yükselmesi, onların beklentilerinde ve gereksinimlerinde değişime neden olmuştur. Tüketicilerin bilinçlenmeye başlamaları ürünlerle ve hizmetlerle ilgili gereksinimlerini ve beklentilerini değiştirmiştir. Bütün bunlara ilave olarak uluslararası ilişkilerin de gelişmeye başlamasına bağlı olarak rekabet artmıştır. Sonuç olarak bu değişimler ve gelişmeler, işletme örgütlerinin klasik yönetim ilkeleriyle yönetilmesini güçleştirmiş, yeni ve farklı yaklaşımlar gerektirmiştir. İşte bu yıllarda ortaya çıkmaya başlayan çağdaş yönetim anlayışının temelini sistem görüşü temsil etmektedir. </a:t>
            </a:r>
            <a:endParaRPr lang="tr-TR" dirty="0" smtClean="0">
              <a:latin typeface="Arial Narrow" pitchFamily="34" charset="0"/>
            </a:endParaRPr>
          </a:p>
          <a:p>
            <a:pPr>
              <a:buNone/>
            </a:pPr>
            <a:endParaRPr lang="tr-TR"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lnSpcReduction="10000"/>
          </a:bodyPr>
          <a:lstStyle/>
          <a:p>
            <a:pPr algn="just">
              <a:buNone/>
            </a:pPr>
            <a:r>
              <a:rPr lang="tr-TR" dirty="0" smtClean="0"/>
              <a:t>		</a:t>
            </a:r>
            <a:r>
              <a:rPr lang="tr-TR" sz="3600" dirty="0" smtClean="0">
                <a:solidFill>
                  <a:srgbClr val="FFC000"/>
                </a:solidFill>
                <a:latin typeface="Arial Narrow" pitchFamily="34" charset="0"/>
              </a:rPr>
              <a:t>Sistem görüşüne dayanan yönetim yaklaşımı, örgütlerin “uyarlanabilir açık bir sistem” olarak anlaşılmasının değeri üzerine odaklanmıştır. Çünkü işletmeler insan yapımı sosyal sistemler oldukları için yıkılmaktan ya da bozulmaktan kurtulmaları ve iyi yönetilmeleri koşuluyla sonsuza kadar hayatta kalabilirler. Bunun için bir yandan çevresel değişimlere yanıt vermeleri, öte yandan hızlı değişime karşı kendilerini koruyacak mekanizmaları geliştirmeleri ve dengeyi oluşturmaları gerekir. Doğru dengenin bulunması ise, işletmenin sonsuza kadar hayatta kalabilmesini sağlayacak kilit unsurdur.</a:t>
            </a:r>
            <a:endParaRPr lang="tr-TR" dirty="0" smtClean="0">
              <a:solidFill>
                <a:srgbClr val="FFC000"/>
              </a:solidFill>
              <a:latin typeface="Arial Narrow" pitchFamily="34" charset="0"/>
            </a:endParaRPr>
          </a:p>
          <a:p>
            <a:pPr>
              <a:buNone/>
            </a:pPr>
            <a:endParaRPr lang="tr-TR"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686800" cy="6858000"/>
          </a:xfrm>
        </p:spPr>
        <p:txBody>
          <a:bodyPr>
            <a:normAutofit fontScale="92500" lnSpcReduction="10000"/>
          </a:bodyPr>
          <a:lstStyle/>
          <a:p>
            <a:pPr algn="just">
              <a:buNone/>
            </a:pPr>
            <a:r>
              <a:rPr lang="tr-TR" dirty="0" smtClean="0"/>
              <a:t>		</a:t>
            </a:r>
            <a:r>
              <a:rPr lang="tr-TR" dirty="0" smtClean="0">
                <a:solidFill>
                  <a:srgbClr val="FFC000"/>
                </a:solidFill>
                <a:latin typeface="Arial Narrow" pitchFamily="34" charset="0"/>
              </a:rPr>
              <a:t>Çağdaş yönetim anlayışını temsil eden bir diğer yaklaşım da durumsallık yaklaşımıdır. 1970’li yıllarda işletme bilimcilerinin üzerinde durmaya başladıkları durumsallık yaklaşımı, organizasyon ile teknoloji ve organizasyon ile çevre ilişkilerini araştıran çalışmalar sonunda geliştirilmiştir. Klasik, </a:t>
            </a:r>
            <a:r>
              <a:rPr lang="tr-TR" dirty="0" err="1" smtClean="0">
                <a:solidFill>
                  <a:srgbClr val="FFC000"/>
                </a:solidFill>
                <a:latin typeface="Arial Narrow" pitchFamily="34" charset="0"/>
              </a:rPr>
              <a:t>neoklasik</a:t>
            </a:r>
            <a:r>
              <a:rPr lang="tr-TR" dirty="0" smtClean="0">
                <a:solidFill>
                  <a:srgbClr val="FFC000"/>
                </a:solidFill>
                <a:latin typeface="Arial Narrow" pitchFamily="34" charset="0"/>
              </a:rPr>
              <a:t> ve sistem yaklaşımlarının, her koşula uygulanabilecek en iyi yönetim biçiminin nasıl olması gerektiği konusunda genel ilkeleri ve kuralları vardı. Oysa durumsallık yaklaşımı, yönetimin evrenselliğini kabul etmekte ve her zaman bütün faaliyetleri yönetmek için “en iyi tek bir yolun” bulunmadığını savunmaktadır. Bu yaklaşıma göre, yönetimin etkililiği çevresel koşulların özelliklerine ve yönetimin bunlara uyum gücüne bağlıdır. Örgüt yapısının nasıl olacağını, bağımsız değişken olarak iç ve dış çevresel koşullar belirleyecektir. </a:t>
            </a:r>
            <a:endParaRPr lang="tr-TR" dirty="0">
              <a:solidFill>
                <a:srgbClr val="FFC000"/>
              </a:solidFill>
              <a:latin typeface="Arial Narrow" pitchFamily="34" charset="0"/>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28736"/>
          </a:xfrm>
        </p:spPr>
        <p:txBody>
          <a:bodyPr>
            <a:normAutofit fontScale="90000"/>
          </a:bodyPr>
          <a:lstStyle/>
          <a:p>
            <a:r>
              <a:rPr lang="tr-TR" dirty="0" smtClean="0">
                <a:solidFill>
                  <a:schemeClr val="bg2">
                    <a:lumMod val="50000"/>
                  </a:schemeClr>
                </a:solidFill>
                <a:latin typeface="Comic Sans MS" pitchFamily="66" charset="0"/>
              </a:rPr>
              <a:t>Günümüzün Yönetim Anlayışı</a:t>
            </a:r>
            <a:r>
              <a:rPr lang="tr-TR" dirty="0" smtClean="0"/>
              <a:t/>
            </a:r>
            <a:br>
              <a:rPr lang="tr-TR" dirty="0" smtClean="0"/>
            </a:br>
            <a:endParaRPr lang="tr-TR" dirty="0"/>
          </a:p>
        </p:txBody>
      </p:sp>
      <p:sp>
        <p:nvSpPr>
          <p:cNvPr id="3" name="2 İçerik Yer Tutucusu"/>
          <p:cNvSpPr>
            <a:spLocks noGrp="1"/>
          </p:cNvSpPr>
          <p:nvPr>
            <p:ph idx="1"/>
          </p:nvPr>
        </p:nvSpPr>
        <p:spPr>
          <a:xfrm>
            <a:off x="0" y="1071546"/>
            <a:ext cx="8715404" cy="5786454"/>
          </a:xfrm>
        </p:spPr>
        <p:txBody>
          <a:bodyPr>
            <a:normAutofit fontScale="77500" lnSpcReduction="20000"/>
          </a:bodyPr>
          <a:lstStyle/>
          <a:p>
            <a:pPr algn="just">
              <a:buNone/>
            </a:pPr>
            <a:r>
              <a:rPr lang="tr-TR" dirty="0" smtClean="0"/>
              <a:t>		</a:t>
            </a:r>
            <a:r>
              <a:rPr lang="tr-TR" sz="4200" dirty="0" smtClean="0">
                <a:latin typeface="Arial Narrow" pitchFamily="34" charset="0"/>
              </a:rPr>
              <a:t>Çağımızın “değişim ve dönüşüm çağı” ya da “iletişim ve bilgi çağı” olarak adlandırılmış olması hiç </a:t>
            </a:r>
            <a:r>
              <a:rPr lang="tr-TR" sz="4200" dirty="0" err="1" smtClean="0">
                <a:latin typeface="Arial Narrow" pitchFamily="34" charset="0"/>
              </a:rPr>
              <a:t>farketmez</a:t>
            </a:r>
            <a:r>
              <a:rPr lang="tr-TR" sz="4200" dirty="0" smtClean="0">
                <a:latin typeface="Arial Narrow" pitchFamily="34" charset="0"/>
              </a:rPr>
              <a:t>. Asıl gerçek, günümüzde her şeyin geçmişe göre çok farklı olduğudur. Bunun temel nedenlerinden biri küreselleşmedir. Ekonomik açıdan küreselleşme insanların, ürünlerin, bilginin ve paranın dünyada serbestçe dolaşabilmesi anlamına gelir. Bu küreselleşme sürecinde yeni ekonominin koşullarına uyabilecek bir yapılanmayı gerçekleştirebilen toplumlar ve örgütler hayatta kalabilecekler, bunu başaramayanlar ise, yok olup gideceklerdir. Küresel rekabette örgüt yapılarının yenilikçi, yaratıcı, esnek ve bilgiye dayalı olmaları önemli bir gerekliliktir.</a:t>
            </a:r>
            <a:endParaRPr lang="tr-TR" dirty="0">
              <a:latin typeface="Arial Narrow" pitchFamily="34" charset="0"/>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fontScale="92500" lnSpcReduction="10000"/>
          </a:bodyPr>
          <a:lstStyle/>
          <a:p>
            <a:pPr algn="just">
              <a:buNone/>
            </a:pPr>
            <a:r>
              <a:rPr lang="tr-TR" dirty="0" smtClean="0"/>
              <a:t>		</a:t>
            </a:r>
            <a:r>
              <a:rPr lang="tr-TR" dirty="0" smtClean="0">
                <a:solidFill>
                  <a:srgbClr val="800000"/>
                </a:solidFill>
                <a:latin typeface="Arial Narrow" pitchFamily="34" charset="0"/>
              </a:rPr>
              <a:t>Teknolojik gelişmeler, gerek özel yaşamları, gerek iş yaşamlarını kökten değiştirmiştir. Artık teknolojik gelişmelere ayak uydurmak, çağdaş yönetimin başarısının temel şartı durumuna gelmiştir. Bilgisayarlar, bilgisayar ağları ve Internet sayesinde bundan böyle örgütlerin kuruluş yerlerinin önemi ve etkisi ortadan kalkmaktadır. Uygun teknoloji ve yöntemler kullanılarak sanal piyasalar ve sanal örgütler yaratılmakta; buralarda, dünyanın her yerine, yılın her günü, günün her saati hizmet sunulabilmektedir.</a:t>
            </a:r>
          </a:p>
          <a:p>
            <a:pPr algn="just">
              <a:buNone/>
            </a:pPr>
            <a:r>
              <a:rPr lang="tr-TR" dirty="0" smtClean="0">
                <a:solidFill>
                  <a:srgbClr val="800000"/>
                </a:solidFill>
                <a:latin typeface="Arial Narrow" pitchFamily="34" charset="0"/>
              </a:rPr>
              <a:t>		Geleneksel hiyerarşik örgüt yapıları ortadan kalkmakta, yerini az kademeli, ekip ve proje çalışmalarına dayalı basık ve yalın yapılar almaktadır. Yöneticiler emir veren otoriter kişiler olmaktan çıkıp bir takım kaptanı, bir koç gibi davranmaktadırlar. Üretimde müşteri odaklılık ve kalite anlayışı her türlü yönetim uygulamasının içine girmektedir.</a:t>
            </a:r>
          </a:p>
          <a:p>
            <a:pPr>
              <a:buNone/>
            </a:pPr>
            <a:endParaRPr lang="tr-TR" dirty="0">
              <a:latin typeface="Arial Narrow"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fontScale="92500" lnSpcReduction="10000"/>
          </a:bodyPr>
          <a:lstStyle/>
          <a:p>
            <a:pPr algn="just">
              <a:buNone/>
            </a:pPr>
            <a:r>
              <a:rPr lang="tr-TR" dirty="0" smtClean="0"/>
              <a:t>		</a:t>
            </a:r>
            <a:r>
              <a:rPr lang="tr-TR" dirty="0" smtClean="0">
                <a:solidFill>
                  <a:schemeClr val="tx2">
                    <a:lumMod val="50000"/>
                    <a:lumOff val="50000"/>
                  </a:schemeClr>
                </a:solidFill>
                <a:latin typeface="Arial Narrow" pitchFamily="34" charset="0"/>
              </a:rPr>
              <a:t>Bir başka önemli değişim de çalışanlarda olmuştur. Çalışanlar, artık zamanları ve fiziksel güçleri satın alınan ya da kiralanan, kendilerine verilen sınırlı görevleri soru sormadan yerine getiren, aşırı derecede itaatkâr, sadece para için çalışan bireyler değil; eğitimli, çeşitli yetkinliklere sahip, para dışında motivasyon yolları arayan, katılımcı, yaratıcı, yenilikçi, inisiyatif kullanabilen, örgüte körü körüne bağlanmayan, kariyerlerini geliştirmek için çaba harcayan bireylerdir. Artık çoğu işyerinde erkek egemenliği kalkmış, kadınlar da çeşitli iş alanlarında erkekler kadar kendilerini kanıtlamışlardır. Çalışanlar bireysel olarak işin yalnızca bir bölümünden sorumlu olmak yerine, sürecin tümünden ve sonuçlarından da sorumlu olmak istemektedirler. Bireysel çalışma ve bireysel başarı yerine ekip çalışması, ekip başarısı ve dolayısıyla örgütün başarısı önem kazanmıştır.</a:t>
            </a:r>
          </a:p>
          <a:p>
            <a:pPr>
              <a:buNone/>
            </a:pPr>
            <a:endParaRPr lang="tr-TR" dirty="0">
              <a:solidFill>
                <a:schemeClr val="tx2">
                  <a:lumMod val="50000"/>
                  <a:lumOff val="50000"/>
                </a:schemeClr>
              </a:solidFill>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7638"/>
          </a:xfrm>
        </p:spPr>
        <p:txBody>
          <a:bodyPr anchor="t">
            <a:normAutofit fontScale="90000"/>
          </a:bodyPr>
          <a:lstStyle/>
          <a:p>
            <a:r>
              <a:rPr lang="tr-TR" sz="3600" dirty="0" smtClean="0">
                <a:latin typeface="Comic Sans MS" pitchFamily="66" charset="0"/>
              </a:rPr>
              <a:t>Yukarıda sıralanan gelişmeler ve değişmeler doğrultusunda günümüz örgütlerine hâkim olan yönetim anlayışının temel özellikleri şunlardır:</a:t>
            </a:r>
            <a:r>
              <a:rPr lang="tr-TR" dirty="0" smtClean="0"/>
              <a:t/>
            </a:r>
            <a:br>
              <a:rPr lang="tr-TR" dirty="0" smtClean="0"/>
            </a:br>
            <a:endParaRPr lang="tr-TR" dirty="0"/>
          </a:p>
        </p:txBody>
      </p:sp>
      <p:sp>
        <p:nvSpPr>
          <p:cNvPr id="3" name="2 İçerik Yer Tutucusu"/>
          <p:cNvSpPr>
            <a:spLocks noGrp="1"/>
          </p:cNvSpPr>
          <p:nvPr>
            <p:ph idx="1"/>
          </p:nvPr>
        </p:nvSpPr>
        <p:spPr>
          <a:xfrm>
            <a:off x="0" y="1928802"/>
            <a:ext cx="8786842" cy="4929198"/>
          </a:xfrm>
        </p:spPr>
        <p:txBody>
          <a:bodyPr>
            <a:normAutofit fontScale="85000" lnSpcReduction="20000"/>
          </a:bodyPr>
          <a:lstStyle/>
          <a:p>
            <a:pPr>
              <a:buFont typeface="Wingdings" pitchFamily="2" charset="2"/>
              <a:buChar char="ü"/>
            </a:pPr>
            <a:r>
              <a:rPr lang="tr-TR" dirty="0" smtClean="0">
                <a:solidFill>
                  <a:schemeClr val="tx2">
                    <a:lumMod val="25000"/>
                    <a:lumOff val="75000"/>
                  </a:schemeClr>
                </a:solidFill>
                <a:latin typeface="Arial Narrow" pitchFamily="34" charset="0"/>
              </a:rPr>
              <a:t>Bilgi sermayesi belirleyicidir.</a:t>
            </a:r>
          </a:p>
          <a:p>
            <a:pPr>
              <a:buFont typeface="Wingdings" pitchFamily="2" charset="2"/>
              <a:buChar char="ü"/>
            </a:pPr>
            <a:r>
              <a:rPr lang="tr-TR" dirty="0" smtClean="0">
                <a:solidFill>
                  <a:schemeClr val="tx2">
                    <a:lumMod val="25000"/>
                    <a:lumOff val="75000"/>
                  </a:schemeClr>
                </a:solidFill>
                <a:latin typeface="Arial Narrow" pitchFamily="34" charset="0"/>
              </a:rPr>
              <a:t>Beyaz yakalıların yerini bilgi işçileri almıştır, bilgi işçilerinin fikir egemenlikleri sağlanır.</a:t>
            </a:r>
          </a:p>
          <a:p>
            <a:pPr>
              <a:buFont typeface="Wingdings" pitchFamily="2" charset="2"/>
              <a:buChar char="ü"/>
            </a:pPr>
            <a:r>
              <a:rPr lang="tr-TR" dirty="0" smtClean="0">
                <a:solidFill>
                  <a:schemeClr val="tx2">
                    <a:lumMod val="25000"/>
                    <a:lumOff val="75000"/>
                  </a:schemeClr>
                </a:solidFill>
                <a:latin typeface="Arial Narrow" pitchFamily="34" charset="0"/>
              </a:rPr>
              <a:t>Gelişmişlik düzeyi kişi başına bilgi üretme kapasitesiyle ölçülür.</a:t>
            </a:r>
          </a:p>
          <a:p>
            <a:pPr>
              <a:buFont typeface="Wingdings" pitchFamily="2" charset="2"/>
              <a:buChar char="ü"/>
            </a:pPr>
            <a:r>
              <a:rPr lang="tr-TR" dirty="0" smtClean="0">
                <a:solidFill>
                  <a:schemeClr val="tx2">
                    <a:lumMod val="25000"/>
                    <a:lumOff val="75000"/>
                  </a:schemeClr>
                </a:solidFill>
                <a:latin typeface="Arial Narrow" pitchFamily="34" charset="0"/>
              </a:rPr>
              <a:t>Bilgisayarlar entegre bir şekilde kullanılır.</a:t>
            </a:r>
          </a:p>
          <a:p>
            <a:pPr>
              <a:buFont typeface="Wingdings" pitchFamily="2" charset="2"/>
              <a:buChar char="ü"/>
            </a:pPr>
            <a:r>
              <a:rPr lang="tr-TR" dirty="0" smtClean="0">
                <a:solidFill>
                  <a:schemeClr val="tx2">
                    <a:lumMod val="25000"/>
                    <a:lumOff val="75000"/>
                  </a:schemeClr>
                </a:solidFill>
                <a:latin typeface="Arial Narrow" pitchFamily="34" charset="0"/>
              </a:rPr>
              <a:t>Bilgi ağları ve veri tabanları çok önemlidir.</a:t>
            </a:r>
          </a:p>
          <a:p>
            <a:pPr>
              <a:buFont typeface="Wingdings" pitchFamily="2" charset="2"/>
              <a:buChar char="ü"/>
            </a:pPr>
            <a:r>
              <a:rPr lang="tr-TR" dirty="0" smtClean="0">
                <a:solidFill>
                  <a:schemeClr val="tx2">
                    <a:lumMod val="25000"/>
                    <a:lumOff val="75000"/>
                  </a:schemeClr>
                </a:solidFill>
                <a:latin typeface="Arial Narrow" pitchFamily="34" charset="0"/>
              </a:rPr>
              <a:t>İnsan sermayesi maddi sermayeden üstündür.</a:t>
            </a:r>
          </a:p>
          <a:p>
            <a:pPr>
              <a:buFont typeface="Wingdings" pitchFamily="2" charset="2"/>
              <a:buChar char="ü"/>
            </a:pPr>
            <a:r>
              <a:rPr lang="tr-TR" dirty="0" smtClean="0">
                <a:solidFill>
                  <a:schemeClr val="tx2">
                    <a:lumMod val="25000"/>
                    <a:lumOff val="75000"/>
                  </a:schemeClr>
                </a:solidFill>
                <a:latin typeface="Arial Narrow" pitchFamily="34" charset="0"/>
              </a:rPr>
              <a:t>Zaman çok değerli bir kaynaktır.</a:t>
            </a:r>
          </a:p>
          <a:p>
            <a:pPr>
              <a:buFont typeface="Wingdings" pitchFamily="2" charset="2"/>
              <a:buChar char="ü"/>
            </a:pPr>
            <a:r>
              <a:rPr lang="tr-TR" dirty="0" smtClean="0">
                <a:solidFill>
                  <a:schemeClr val="tx2">
                    <a:lumMod val="25000"/>
                    <a:lumOff val="75000"/>
                  </a:schemeClr>
                </a:solidFill>
                <a:latin typeface="Arial Narrow" pitchFamily="34" charset="0"/>
              </a:rPr>
              <a:t>Amaç, öz disiplini ve katılımcı demokrasiyi sağlamaktır.</a:t>
            </a:r>
          </a:p>
          <a:p>
            <a:pPr>
              <a:buFont typeface="Wingdings" pitchFamily="2" charset="2"/>
              <a:buChar char="ü"/>
            </a:pPr>
            <a:r>
              <a:rPr lang="tr-TR" dirty="0" smtClean="0">
                <a:solidFill>
                  <a:schemeClr val="tx2">
                    <a:lumMod val="25000"/>
                    <a:lumOff val="75000"/>
                  </a:schemeClr>
                </a:solidFill>
                <a:latin typeface="Arial Narrow" pitchFamily="34" charset="0"/>
              </a:rPr>
              <a:t>Ekip çalışması ve sinerji yaratılması önemsenir.</a:t>
            </a:r>
          </a:p>
          <a:p>
            <a:pPr>
              <a:buFont typeface="Wingdings" pitchFamily="2" charset="2"/>
              <a:buChar char="ü"/>
            </a:pPr>
            <a:r>
              <a:rPr lang="tr-TR" dirty="0" smtClean="0">
                <a:solidFill>
                  <a:schemeClr val="tx2">
                    <a:lumMod val="25000"/>
                    <a:lumOff val="75000"/>
                  </a:schemeClr>
                </a:solidFill>
                <a:latin typeface="Arial Narrow" pitchFamily="34" charset="0"/>
              </a:rPr>
              <a:t>Esneklik, yenilik ve yaratıcılık, ulaşılmak istenen önemli hedeflerdir.</a:t>
            </a:r>
            <a:endParaRPr lang="tr-TR" dirty="0">
              <a:solidFill>
                <a:schemeClr val="tx2">
                  <a:lumMod val="25000"/>
                  <a:lumOff val="75000"/>
                </a:schemeClr>
              </a:solidFill>
              <a:latin typeface="Arial Narrow"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571612"/>
          </a:xfrm>
        </p:spPr>
        <p:txBody>
          <a:bodyPr anchor="t">
            <a:normAutofit/>
          </a:bodyPr>
          <a:lstStyle/>
          <a:p>
            <a:r>
              <a:rPr lang="tr-TR" sz="4900" dirty="0" smtClean="0">
                <a:latin typeface="Comic Sans MS" pitchFamily="66" charset="0"/>
              </a:rPr>
              <a:t>Büro Türleri</a:t>
            </a:r>
            <a:r>
              <a:rPr lang="tr-TR" dirty="0" smtClean="0"/>
              <a:t/>
            </a:r>
            <a:br>
              <a:rPr lang="tr-TR" dirty="0" smtClean="0"/>
            </a:br>
            <a:endParaRPr lang="tr-TR" dirty="0"/>
          </a:p>
        </p:txBody>
      </p:sp>
      <p:pic>
        <p:nvPicPr>
          <p:cNvPr id="4" name="3 İçerik Yer Tutucusu" descr="Büro türleri"/>
          <p:cNvPicPr>
            <a:picLocks noGrp="1"/>
          </p:cNvPicPr>
          <p:nvPr>
            <p:ph idx="1"/>
          </p:nvPr>
        </p:nvPicPr>
        <p:blipFill>
          <a:blip r:embed="rId2"/>
          <a:srcRect/>
          <a:stretch>
            <a:fillRect/>
          </a:stretch>
        </p:blipFill>
        <p:spPr bwMode="auto">
          <a:xfrm>
            <a:off x="0" y="1643050"/>
            <a:ext cx="9144000" cy="52149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14422"/>
          </a:xfrm>
        </p:spPr>
        <p:txBody>
          <a:bodyPr anchor="t">
            <a:normAutofit fontScale="90000"/>
          </a:bodyPr>
          <a:lstStyle/>
          <a:p>
            <a:r>
              <a:rPr lang="tr-TR" dirty="0" smtClean="0">
                <a:solidFill>
                  <a:schemeClr val="bg2">
                    <a:lumMod val="50000"/>
                  </a:schemeClr>
                </a:solidFill>
                <a:latin typeface="Comic Sans MS" pitchFamily="66" charset="0"/>
              </a:rPr>
              <a:t>Büro Faaliyet Alanlarında Çalışan Kişiler</a:t>
            </a:r>
            <a:r>
              <a:rPr lang="tr-TR" dirty="0" smtClean="0"/>
              <a:t/>
            </a:r>
            <a:br>
              <a:rPr lang="tr-TR" dirty="0" smtClean="0"/>
            </a:br>
            <a:endParaRPr lang="tr-TR" dirty="0"/>
          </a:p>
        </p:txBody>
      </p:sp>
      <p:sp>
        <p:nvSpPr>
          <p:cNvPr id="3" name="2 İçerik Yer Tutucusu"/>
          <p:cNvSpPr>
            <a:spLocks noGrp="1"/>
          </p:cNvSpPr>
          <p:nvPr>
            <p:ph idx="1"/>
          </p:nvPr>
        </p:nvSpPr>
        <p:spPr>
          <a:xfrm>
            <a:off x="0" y="1357298"/>
            <a:ext cx="8858280" cy="5500702"/>
          </a:xfrm>
        </p:spPr>
        <p:txBody>
          <a:bodyPr>
            <a:normAutofit fontScale="85000" lnSpcReduction="10000"/>
          </a:bodyPr>
          <a:lstStyle/>
          <a:p>
            <a:pPr algn="just"/>
            <a:r>
              <a:rPr lang="tr-TR" sz="3300" dirty="0" smtClean="0">
                <a:solidFill>
                  <a:srgbClr val="C00000"/>
                </a:solidFill>
                <a:latin typeface="Arial Narrow" pitchFamily="34" charset="0"/>
              </a:rPr>
              <a:t>Çok geniş alana yayılmış bu işleri yapmak üzere bürolarda yöneticiler, uzmanlar, teknik ve profesyonel personel, memurlar, sekreterler, güvenlik görevlileri ve diğer büro personeli çalışır.</a:t>
            </a:r>
          </a:p>
          <a:p>
            <a:pPr algn="just"/>
            <a:r>
              <a:rPr lang="tr-TR" sz="3300" b="1" dirty="0" smtClean="0">
                <a:solidFill>
                  <a:srgbClr val="C00000"/>
                </a:solidFill>
                <a:latin typeface="Arial Narrow" pitchFamily="34" charset="0"/>
              </a:rPr>
              <a:t>- </a:t>
            </a:r>
            <a:r>
              <a:rPr lang="tr-TR" sz="3300" b="1" dirty="0" smtClean="0">
                <a:solidFill>
                  <a:srgbClr val="FFFF00"/>
                </a:solidFill>
                <a:latin typeface="Arial Narrow" pitchFamily="34" charset="0"/>
              </a:rPr>
              <a:t>Yöneticiler</a:t>
            </a:r>
            <a:r>
              <a:rPr lang="tr-TR" sz="3300" dirty="0" smtClean="0">
                <a:solidFill>
                  <a:srgbClr val="FFFF00"/>
                </a:solidFill>
                <a:latin typeface="Arial Narrow" pitchFamily="34" charset="0"/>
              </a:rPr>
              <a:t>: </a:t>
            </a:r>
            <a:r>
              <a:rPr lang="tr-TR" sz="3300" dirty="0" smtClean="0">
                <a:solidFill>
                  <a:srgbClr val="C00000"/>
                </a:solidFill>
                <a:latin typeface="Arial Narrow" pitchFamily="34" charset="0"/>
              </a:rPr>
              <a:t>Tüm büro faaliyetlerini planlayan, örgütleyen, yönelten, koordine eden ve kontrolünü yapan kişi/</a:t>
            </a:r>
            <a:r>
              <a:rPr lang="tr-TR" sz="3300" dirty="0" err="1" smtClean="0">
                <a:solidFill>
                  <a:srgbClr val="C00000"/>
                </a:solidFill>
                <a:latin typeface="Arial Narrow" pitchFamily="34" charset="0"/>
              </a:rPr>
              <a:t>lerdir</a:t>
            </a:r>
            <a:r>
              <a:rPr lang="tr-TR" sz="3300" dirty="0" smtClean="0">
                <a:solidFill>
                  <a:srgbClr val="C00000"/>
                </a:solidFill>
                <a:latin typeface="Arial Narrow" pitchFamily="34" charset="0"/>
              </a:rPr>
              <a:t>. Genellikle müdür, müdür yardımcısı ve şef gibi unvanlar alırlar.</a:t>
            </a:r>
          </a:p>
          <a:p>
            <a:pPr algn="just"/>
            <a:r>
              <a:rPr lang="tr-TR" sz="3300" b="1" dirty="0" smtClean="0">
                <a:solidFill>
                  <a:srgbClr val="C00000"/>
                </a:solidFill>
                <a:latin typeface="Arial Narrow" pitchFamily="34" charset="0"/>
              </a:rPr>
              <a:t>- </a:t>
            </a:r>
            <a:r>
              <a:rPr lang="tr-TR" sz="3300" b="1" dirty="0" smtClean="0">
                <a:solidFill>
                  <a:srgbClr val="FFFF00"/>
                </a:solidFill>
                <a:latin typeface="Arial Narrow" pitchFamily="34" charset="0"/>
              </a:rPr>
              <a:t>Uzmanlar, danışmanlar</a:t>
            </a:r>
            <a:r>
              <a:rPr lang="tr-TR" sz="3300" dirty="0" smtClean="0">
                <a:solidFill>
                  <a:srgbClr val="FFFF00"/>
                </a:solidFill>
                <a:latin typeface="Arial Narrow" pitchFamily="34" charset="0"/>
              </a:rPr>
              <a:t>: </a:t>
            </a:r>
            <a:r>
              <a:rPr lang="tr-TR" sz="3300" dirty="0" smtClean="0">
                <a:solidFill>
                  <a:srgbClr val="C00000"/>
                </a:solidFill>
                <a:latin typeface="Arial Narrow" pitchFamily="34" charset="0"/>
              </a:rPr>
              <a:t>Belli bir uzmanlık alanında teori, uygulama ve deneyim yoluyla geniş bilgi, beceri kazanmış ve ustalaşmış kişilerdir. Bu kişiler emir komuta zincirinde yer almazlar; büronun kurmay elemanlarıdır. Görevleri, yöneticiye ilgili oldukları konularda danışmanlık yapmaktır. Mali müşavir, avukat, ekonomist, siyaset bilimci, uluslararası ilişkiler uzmanı vb.leri genellikle büro ortamında çalışan uzmanlardır.</a:t>
            </a:r>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786842" cy="6643710"/>
          </a:xfrm>
        </p:spPr>
        <p:txBody>
          <a:bodyPr>
            <a:normAutofit/>
          </a:bodyPr>
          <a:lstStyle/>
          <a:p>
            <a:pPr algn="just">
              <a:buNone/>
            </a:pPr>
            <a:r>
              <a:rPr lang="tr-TR" sz="2800" b="1" dirty="0" smtClean="0">
                <a:solidFill>
                  <a:schemeClr val="bg2">
                    <a:lumMod val="50000"/>
                  </a:schemeClr>
                </a:solidFill>
                <a:latin typeface="Arial Narrow" pitchFamily="34" charset="0"/>
              </a:rPr>
              <a:t>- </a:t>
            </a:r>
            <a:r>
              <a:rPr lang="tr-TR" sz="2800" b="1" dirty="0" smtClean="0">
                <a:solidFill>
                  <a:srgbClr val="FF0000"/>
                </a:solidFill>
                <a:latin typeface="Arial Narrow" pitchFamily="34" charset="0"/>
              </a:rPr>
              <a:t>Teknik ve profesyonel personel</a:t>
            </a:r>
            <a:r>
              <a:rPr lang="tr-TR" sz="2800" dirty="0" smtClean="0">
                <a:solidFill>
                  <a:srgbClr val="FF0000"/>
                </a:solidFill>
                <a:latin typeface="Arial Narrow" pitchFamily="34" charset="0"/>
              </a:rPr>
              <a:t>: </a:t>
            </a:r>
            <a:r>
              <a:rPr lang="tr-TR" sz="2800" dirty="0" smtClean="0">
                <a:solidFill>
                  <a:schemeClr val="bg2">
                    <a:lumMod val="50000"/>
                  </a:schemeClr>
                </a:solidFill>
                <a:latin typeface="Arial Narrow" pitchFamily="34" charset="0"/>
              </a:rPr>
              <a:t>Bu kişiler kendi uzmanlık alanlarıyla ilgili işlerde görev yaparlar. Mimar, mühendis, istatistikçi, matematikçi, sistem analisti ve tasarımcı, bilgisayar mühendisi, tercüman ve mütercim, endüstri mühendisi, pazar araştırmacısı, fotoğrafçı, desinatör ve dizaynır, reklamcı, teknik yazar, halkla ilişkiler uzmanı, mali analist, muhasebeci vb.leri teknik ve profesyonel büro çalışanları arasında sayılabilir.</a:t>
            </a:r>
          </a:p>
          <a:p>
            <a:pPr algn="just">
              <a:buNone/>
            </a:pPr>
            <a:r>
              <a:rPr lang="tr-TR" b="1" dirty="0" smtClean="0">
                <a:solidFill>
                  <a:schemeClr val="bg2">
                    <a:lumMod val="50000"/>
                  </a:schemeClr>
                </a:solidFill>
              </a:rPr>
              <a:t>- </a:t>
            </a:r>
            <a:r>
              <a:rPr lang="tr-TR" sz="2800" b="1" dirty="0" smtClean="0">
                <a:solidFill>
                  <a:srgbClr val="FF0000"/>
                </a:solidFill>
                <a:latin typeface="Arial Narrow" pitchFamily="34" charset="0"/>
              </a:rPr>
              <a:t>Memurlar</a:t>
            </a:r>
            <a:r>
              <a:rPr lang="tr-TR" sz="2800" dirty="0" smtClean="0">
                <a:solidFill>
                  <a:srgbClr val="FF0000"/>
                </a:solidFill>
                <a:latin typeface="Arial Narrow" pitchFamily="34" charset="0"/>
              </a:rPr>
              <a:t>: </a:t>
            </a:r>
            <a:r>
              <a:rPr lang="tr-TR" sz="2800" dirty="0" smtClean="0">
                <a:solidFill>
                  <a:schemeClr val="bg2">
                    <a:lumMod val="50000"/>
                  </a:schemeClr>
                </a:solidFill>
                <a:latin typeface="Arial Narrow" pitchFamily="34" charset="0"/>
              </a:rPr>
              <a:t>Geniş anlamda bir işi yapmakla görevlendirilmiş kişilerdir. Memur sözcüğü daha çok kamu hizmetlerinin yerine getirilmesinde asli ve sürekli olarak görev yapan kişiler olan “devlet memurları” için kullanılmaktadır. Türk Kamu Hukuku’nda memurluk bir meslek olarak kabul edilir. Büro memuru, öncelikli olarak belge (evrak) ya da kayıt yönetimiyle ilgili faaliyetleri yapmak üzere işe alınmış kişidir.</a:t>
            </a:r>
            <a:endParaRPr lang="tr-TR" sz="2800" dirty="0">
              <a:solidFill>
                <a:schemeClr val="bg2">
                  <a:lumMod val="50000"/>
                </a:schemeClr>
              </a:solidFill>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858280" cy="6858000"/>
          </a:xfrm>
        </p:spPr>
        <p:txBody>
          <a:bodyPr>
            <a:normAutofit/>
          </a:bodyPr>
          <a:lstStyle/>
          <a:p>
            <a:pPr algn="just">
              <a:buNone/>
            </a:pPr>
            <a:r>
              <a:rPr lang="tr-TR" dirty="0" smtClean="0"/>
              <a:t>		</a:t>
            </a:r>
            <a:r>
              <a:rPr lang="tr-TR" sz="3000" dirty="0" smtClean="0">
                <a:latin typeface="Arial Narrow" pitchFamily="34" charset="0"/>
              </a:rPr>
              <a:t>Bu nedenle büro memuruna “kağıt </a:t>
            </a:r>
            <a:r>
              <a:rPr lang="tr-TR" sz="3000" dirty="0" err="1" smtClean="0">
                <a:latin typeface="Arial Narrow" pitchFamily="34" charset="0"/>
              </a:rPr>
              <a:t>süreçleme</a:t>
            </a:r>
            <a:r>
              <a:rPr lang="tr-TR" sz="3000" dirty="0" smtClean="0">
                <a:latin typeface="Arial Narrow" pitchFamily="34" charset="0"/>
              </a:rPr>
              <a:t> operatörü” denebilir. Büro memuriyeti ise, büro memurunun işi, görevi anlamında kullanılır. Bürolarda muhasebe memuru, kayıt kabul memuru, muhaberat memuru, sicil memuru, kütüphane memuru, dosya ve arşiv memuru vb. unvanlar alan çok sayıda memur çalışır.</a:t>
            </a:r>
          </a:p>
          <a:p>
            <a:pPr algn="just">
              <a:buNone/>
            </a:pPr>
            <a:r>
              <a:rPr lang="tr-TR" sz="3000" b="1" dirty="0" smtClean="0">
                <a:latin typeface="Arial Narrow" pitchFamily="34" charset="0"/>
              </a:rPr>
              <a:t>	</a:t>
            </a:r>
            <a:r>
              <a:rPr lang="tr-TR" sz="3000" b="1" dirty="0" smtClean="0">
                <a:solidFill>
                  <a:srgbClr val="FFC000"/>
                </a:solidFill>
                <a:latin typeface="Arial Narrow" pitchFamily="34" charset="0"/>
              </a:rPr>
              <a:t>- Güvenlik görevlileri</a:t>
            </a:r>
            <a:r>
              <a:rPr lang="tr-TR" sz="3000" dirty="0" smtClean="0">
                <a:solidFill>
                  <a:srgbClr val="FFC000"/>
                </a:solidFill>
                <a:latin typeface="Arial Narrow" pitchFamily="34" charset="0"/>
              </a:rPr>
              <a:t>: </a:t>
            </a:r>
            <a:r>
              <a:rPr lang="tr-TR" sz="3000" dirty="0" smtClean="0">
                <a:latin typeface="Arial Narrow" pitchFamily="34" charset="0"/>
              </a:rPr>
              <a:t>Büro güvenliğinden sorumlu olarak çalışan bekçiler, güvenlik memurları, dedektifler ve bina bakıcıları bu grupta yer alır.</a:t>
            </a:r>
          </a:p>
          <a:p>
            <a:pPr algn="just">
              <a:buNone/>
            </a:pPr>
            <a:r>
              <a:rPr lang="tr-TR" sz="3000" b="1" dirty="0" smtClean="0">
                <a:solidFill>
                  <a:srgbClr val="FF0000"/>
                </a:solidFill>
                <a:latin typeface="Arial Narrow" pitchFamily="34" charset="0"/>
              </a:rPr>
              <a:t>	</a:t>
            </a:r>
            <a:r>
              <a:rPr lang="tr-TR" sz="3000" b="1" dirty="0" smtClean="0">
                <a:solidFill>
                  <a:srgbClr val="FFC000"/>
                </a:solidFill>
                <a:latin typeface="Arial Narrow" pitchFamily="34" charset="0"/>
              </a:rPr>
              <a:t>- Diğer büro personeli</a:t>
            </a:r>
            <a:r>
              <a:rPr lang="tr-TR" sz="3000" dirty="0" smtClean="0">
                <a:solidFill>
                  <a:srgbClr val="FFC000"/>
                </a:solidFill>
                <a:latin typeface="Arial Narrow" pitchFamily="34" charset="0"/>
              </a:rPr>
              <a:t>: </a:t>
            </a:r>
            <a:r>
              <a:rPr lang="tr-TR" sz="3000" dirty="0" smtClean="0">
                <a:latin typeface="Arial Narrow" pitchFamily="34" charset="0"/>
              </a:rPr>
              <a:t>Bürolarda stenograf, daktilograf, </a:t>
            </a:r>
            <a:r>
              <a:rPr lang="tr-TR" sz="3000" dirty="0" err="1" smtClean="0">
                <a:latin typeface="Arial Narrow" pitchFamily="34" charset="0"/>
              </a:rPr>
              <a:t>resepsiyonist</a:t>
            </a:r>
            <a:r>
              <a:rPr lang="tr-TR" sz="3000" dirty="0" smtClean="0">
                <a:latin typeface="Arial Narrow" pitchFamily="34" charset="0"/>
              </a:rPr>
              <a:t>, bilgi ve posta dağıtıcısı, kurye, veznedar, bilgisayar operatörü, santral görevlisi, temizlik görevlisi, tamir-bakım ve elektrik teknisyeni, şoför gibi farklı alanlarda hizmet veren personel de görev yapmaktadır.</a:t>
            </a:r>
            <a:endParaRPr lang="tr-TR" dirty="0" smtClean="0">
              <a:latin typeface="Arial Narrow" pitchFamily="34" charset="0"/>
            </a:endParaRPr>
          </a:p>
          <a:p>
            <a:pPr>
              <a:buNone/>
            </a:pPr>
            <a:endParaRPr lang="tr-TR" dirty="0" smtClean="0"/>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28736"/>
          </a:xfrm>
        </p:spPr>
        <p:txBody>
          <a:bodyPr anchor="b">
            <a:normAutofit/>
          </a:bodyPr>
          <a:lstStyle/>
          <a:p>
            <a:r>
              <a:rPr lang="tr-TR" sz="3600" dirty="0" smtClean="0">
                <a:solidFill>
                  <a:srgbClr val="FFC000"/>
                </a:solidFill>
                <a:effectLst/>
                <a:latin typeface="Comic Sans MS" pitchFamily="66" charset="0"/>
              </a:rPr>
              <a:t>Genel Olarak Büro Faaliyet Alanları</a:t>
            </a:r>
            <a:r>
              <a:rPr lang="tr-TR" dirty="0" smtClean="0"/>
              <a:t/>
            </a:r>
            <a:br>
              <a:rPr lang="tr-TR" dirty="0" smtClean="0"/>
            </a:br>
            <a:endParaRPr lang="tr-TR" dirty="0"/>
          </a:p>
        </p:txBody>
      </p:sp>
      <p:sp>
        <p:nvSpPr>
          <p:cNvPr id="3" name="2 İçerik Yer Tutucusu"/>
          <p:cNvSpPr>
            <a:spLocks noGrp="1"/>
          </p:cNvSpPr>
          <p:nvPr>
            <p:ph idx="1"/>
          </p:nvPr>
        </p:nvSpPr>
        <p:spPr>
          <a:xfrm>
            <a:off x="0" y="1357298"/>
            <a:ext cx="8858280" cy="5500702"/>
          </a:xfrm>
        </p:spPr>
        <p:txBody>
          <a:bodyPr>
            <a:normAutofit fontScale="92500" lnSpcReduction="20000"/>
          </a:bodyPr>
          <a:lstStyle/>
          <a:p>
            <a:pPr algn="just">
              <a:buNone/>
            </a:pPr>
            <a:r>
              <a:rPr lang="tr-TR" dirty="0" smtClean="0">
                <a:latin typeface="Arial Narrow" pitchFamily="34" charset="0"/>
              </a:rPr>
              <a:t>		</a:t>
            </a:r>
            <a:r>
              <a:rPr lang="tr-TR" sz="2800" dirty="0" smtClean="0">
                <a:solidFill>
                  <a:srgbClr val="FF0000"/>
                </a:solidFill>
                <a:latin typeface="Arial Narrow" pitchFamily="34" charset="0"/>
              </a:rPr>
              <a:t>Büronun faaliyet konuları ve içerdiği işler oldukça geniş bir alana yayılmıştır. Bunlar şu şekilde özetlenebilir:</a:t>
            </a:r>
          </a:p>
          <a:p>
            <a:pPr lvl="0" algn="just"/>
            <a:r>
              <a:rPr lang="tr-TR" dirty="0" smtClean="0">
                <a:latin typeface="Arial Narrow" pitchFamily="34" charset="0"/>
              </a:rPr>
              <a:t>Yazılı, sözlü ve görsel iletişimin sağlanmasıyla ilgili işler.</a:t>
            </a:r>
          </a:p>
          <a:p>
            <a:pPr lvl="0" algn="just"/>
            <a:r>
              <a:rPr lang="tr-TR" dirty="0" smtClean="0">
                <a:latin typeface="Arial Narrow" pitchFamily="34" charset="0"/>
              </a:rPr>
              <a:t>Kayıt yönetimiyle ilgili tüm işlemler. (Kayıtların yaratılmasından, gelen-giden belgelerin kontrol edilmesine, dosyalama ve arşivlemeye kadar tüm işleri kapsar.)</a:t>
            </a:r>
          </a:p>
          <a:p>
            <a:pPr lvl="0" algn="just"/>
            <a:r>
              <a:rPr lang="tr-TR" dirty="0" smtClean="0">
                <a:latin typeface="Arial Narrow" pitchFamily="34" charset="0"/>
              </a:rPr>
              <a:t>Veri, enformasyon toplama ve </a:t>
            </a:r>
            <a:r>
              <a:rPr lang="tr-TR" dirty="0" err="1" smtClean="0">
                <a:latin typeface="Arial Narrow" pitchFamily="34" charset="0"/>
              </a:rPr>
              <a:t>süreçleme</a:t>
            </a:r>
            <a:r>
              <a:rPr lang="tr-TR" dirty="0" smtClean="0">
                <a:latin typeface="Arial Narrow" pitchFamily="34" charset="0"/>
              </a:rPr>
              <a:t> işlemleri. (Okuma, özümseme, analiz ve sentez yapma, koordine etme, hesaplama, karşılaştırma, çoğaltma vb. işlemleri kapsar.)</a:t>
            </a:r>
          </a:p>
          <a:p>
            <a:pPr lvl="0" algn="just"/>
            <a:r>
              <a:rPr lang="tr-TR" dirty="0" smtClean="0">
                <a:latin typeface="Arial Narrow" pitchFamily="34" charset="0"/>
              </a:rPr>
              <a:t> Mali işlemler (Bütçeleri, finansal tabloları ve raporları hazırlamayı, muhasebe, tahakkuk, ödeme, maliyet ve fiyat hesaplama işlemlerini, vergi ve yasal belgelerle ilgili işlemleri kapsar.)</a:t>
            </a:r>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fontScale="92500"/>
          </a:bodyPr>
          <a:lstStyle/>
          <a:p>
            <a:pPr lvl="0" algn="just">
              <a:buFont typeface="Wingdings" pitchFamily="2" charset="2"/>
              <a:buChar char="Ø"/>
            </a:pPr>
            <a:r>
              <a:rPr lang="tr-TR" dirty="0" smtClean="0">
                <a:solidFill>
                  <a:srgbClr val="00B0F0"/>
                </a:solidFill>
                <a:latin typeface="Arial Narrow" pitchFamily="34" charset="0"/>
              </a:rPr>
              <a:t>Üretim planlaması, ürünlerin ve hizmetlerin tasarlanması, standartların saptanması, kaliteyle ilgili kayıtların tutulması vb.leriyle ilgili işler.</a:t>
            </a:r>
          </a:p>
          <a:p>
            <a:pPr lvl="0" algn="just">
              <a:buFont typeface="Wingdings" pitchFamily="2" charset="2"/>
              <a:buChar char="Ø"/>
            </a:pPr>
            <a:r>
              <a:rPr lang="tr-TR" dirty="0" smtClean="0">
                <a:solidFill>
                  <a:srgbClr val="00B0F0"/>
                </a:solidFill>
                <a:latin typeface="Arial Narrow" pitchFamily="34" charset="0"/>
              </a:rPr>
              <a:t>Reklam, halkla ilişkiler ve promosyonla ilgili tasarım, kayıt ve iletişim aşamalarının yerine getirilmesiyle ilgili işler.</a:t>
            </a:r>
          </a:p>
          <a:p>
            <a:pPr lvl="0" algn="just">
              <a:buFont typeface="Wingdings" pitchFamily="2" charset="2"/>
              <a:buChar char="Ø"/>
            </a:pPr>
            <a:r>
              <a:rPr lang="tr-TR" dirty="0" smtClean="0">
                <a:solidFill>
                  <a:srgbClr val="00B0F0"/>
                </a:solidFill>
                <a:latin typeface="Arial Narrow" pitchFamily="34" charset="0"/>
              </a:rPr>
              <a:t>Pazar araştırmaları, satış tahminleri, gerçekleşen satışlar, fiyat listeleri, ürün katalogları vb.lerinin tasarlanması, basılması ve yayımlanmasıyla ilgili işler.</a:t>
            </a:r>
          </a:p>
          <a:p>
            <a:pPr lvl="0" algn="just">
              <a:buFont typeface="Wingdings" pitchFamily="2" charset="2"/>
              <a:buChar char="Ø"/>
            </a:pPr>
            <a:r>
              <a:rPr lang="tr-TR" dirty="0" smtClean="0">
                <a:solidFill>
                  <a:srgbClr val="00B0F0"/>
                </a:solidFill>
                <a:latin typeface="Arial Narrow" pitchFamily="34" charset="0"/>
              </a:rPr>
              <a:t>İnsan kaynakları yönetimiyle ilgili işler (Ücretlerle, özlük haklarının izlenmesiyle ilgili işlemler, sicil işlemleri, sağlık, izin, rapor, terfi, görevlendirme, yer değiştirme, ödüllendirme, disiplin vb. insan kaynaklarıyla ilgili tüm işlemleri kapsar.)</a:t>
            </a:r>
          </a:p>
          <a:p>
            <a:pPr lvl="0" algn="just">
              <a:buFont typeface="Wingdings" pitchFamily="2" charset="2"/>
              <a:buChar char="Ø"/>
            </a:pPr>
            <a:r>
              <a:rPr lang="tr-TR" dirty="0" smtClean="0">
                <a:solidFill>
                  <a:srgbClr val="00B0F0"/>
                </a:solidFill>
                <a:latin typeface="Arial Narrow" pitchFamily="34" charset="0"/>
              </a:rPr>
              <a:t>Ayniyat ve demirbaş işlemleri.</a:t>
            </a:r>
          </a:p>
          <a:p>
            <a:pPr>
              <a:buNone/>
            </a:pPr>
            <a:endParaRPr lang="tr-TR"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858280" cy="6643710"/>
          </a:xfrm>
        </p:spPr>
        <p:txBody>
          <a:bodyPr/>
          <a:lstStyle/>
          <a:p>
            <a:pPr lvl="0" algn="just"/>
            <a:r>
              <a:rPr lang="tr-TR" sz="2800" dirty="0" smtClean="0">
                <a:solidFill>
                  <a:srgbClr val="00B0F0"/>
                </a:solidFill>
                <a:latin typeface="Arial Narrow" pitchFamily="34" charset="0"/>
              </a:rPr>
              <a:t>Büro makinelerinin, malzemelerin alımı, bakımı ve onarımıyla ilgili işlemler.</a:t>
            </a:r>
          </a:p>
          <a:p>
            <a:pPr lvl="0" algn="just"/>
            <a:r>
              <a:rPr lang="tr-TR" sz="2800" dirty="0" smtClean="0">
                <a:solidFill>
                  <a:srgbClr val="00B0F0"/>
                </a:solidFill>
                <a:latin typeface="Arial Narrow" pitchFamily="34" charset="0"/>
              </a:rPr>
              <a:t>Büro için personel bulunması, seçilmesi, işe alınması ve eğitilmesi, ilişkilerin sürdürülmesi, çalışanların sağlığının, güvenliğinin ve refahının sağlanmasıyla ilgili işlemler.</a:t>
            </a:r>
          </a:p>
          <a:p>
            <a:pPr lvl="0" algn="just"/>
            <a:r>
              <a:rPr lang="tr-TR" sz="2800" dirty="0" smtClean="0">
                <a:solidFill>
                  <a:srgbClr val="00B0F0"/>
                </a:solidFill>
                <a:latin typeface="Arial Narrow" pitchFamily="34" charset="0"/>
              </a:rPr>
              <a:t>Yemekhane, kafeterya, kreş, otopark vb. yerler için idari destek hizmetlerinin verilmesiyle ilgili işler.</a:t>
            </a:r>
          </a:p>
          <a:p>
            <a:pPr algn="just">
              <a:buNone/>
            </a:pPr>
            <a:r>
              <a:rPr lang="tr-TR" dirty="0" smtClean="0"/>
              <a:t>		</a:t>
            </a:r>
            <a:r>
              <a:rPr lang="tr-TR" dirty="0" smtClean="0">
                <a:latin typeface="Arial Narrow" pitchFamily="34" charset="0"/>
              </a:rPr>
              <a:t>Bu faaliyet alanlarına, konuya örnek oluşturmak ve büroda yapılan işleri kavramanıza yardımcı olmak için yer verilmiştir. Doğal olarak burada sıralanan işlerin hepsi her büroda yapılmayacağı gibi, bazı bürolarda yapılan işler bunlarla sınırlandırılamaz.</a:t>
            </a:r>
            <a:endParaRPr lang="tr-TR" dirty="0">
              <a:latin typeface="Arial Narrow" pitchFamily="34"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Welcome">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Welcome</Template>
  <TotalTime>115</TotalTime>
  <Words>846</Words>
  <PresentationFormat>Ekran Gösterisi (4:3)</PresentationFormat>
  <Paragraphs>76</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Welcome</vt:lpstr>
      <vt:lpstr>Büronun işletme içindeki yeri ve önemi için şunlar söylenebilir:</vt:lpstr>
      <vt:lpstr>Slayt 2</vt:lpstr>
      <vt:lpstr>Büro Türleri </vt:lpstr>
      <vt:lpstr>Büro Faaliyet Alanlarında Çalışan Kişiler </vt:lpstr>
      <vt:lpstr>Slayt 5</vt:lpstr>
      <vt:lpstr>Slayt 6</vt:lpstr>
      <vt:lpstr>Genel Olarak Büro Faaliyet Alanları </vt:lpstr>
      <vt:lpstr>Slayt 8</vt:lpstr>
      <vt:lpstr>Slayt 9</vt:lpstr>
      <vt:lpstr>Yönetim Kavramı </vt:lpstr>
      <vt:lpstr>Slayt 11</vt:lpstr>
      <vt:lpstr>Slayt 12</vt:lpstr>
      <vt:lpstr>Yönetim Anlayışları </vt:lpstr>
      <vt:lpstr>Klasik Yönetim Anlayışı </vt:lpstr>
      <vt:lpstr>Slayt 15</vt:lpstr>
      <vt:lpstr>Slayt 16</vt:lpstr>
      <vt:lpstr>Slayt 17</vt:lpstr>
      <vt:lpstr>Slayt 18</vt:lpstr>
      <vt:lpstr>Klasik yönetim anlayışına dayalı geleneksel yönetimin temel özellikleri şunlardır:</vt:lpstr>
      <vt:lpstr>Çağdaş Yönetim Anlayışı </vt:lpstr>
      <vt:lpstr>Slayt 21</vt:lpstr>
      <vt:lpstr>Slayt 22</vt:lpstr>
      <vt:lpstr>Günümüzün Yönetim Anlayışı </vt:lpstr>
      <vt:lpstr>Slayt 24</vt:lpstr>
      <vt:lpstr>Slayt 25</vt:lpstr>
      <vt:lpstr>Yukarıda sıralanan gelişmeler ve değişmeler doğrultusunda günümüz örgütlerine hâkim olan yönetim anlayışının temel özellikleri şunlardır: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Serdar</dc:creator>
  <cp:lastModifiedBy>Serdar</cp:lastModifiedBy>
  <cp:revision>17</cp:revision>
  <dcterms:created xsi:type="dcterms:W3CDTF">2011-10-05T10:36:35Z</dcterms:created>
  <dcterms:modified xsi:type="dcterms:W3CDTF">2011-10-09T11:35:52Z</dcterms:modified>
</cp:coreProperties>
</file>